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56"/>
  </p:notesMasterIdLst>
  <p:handoutMasterIdLst>
    <p:handoutMasterId r:id="rId57"/>
  </p:handoutMasterIdLst>
  <p:sldIdLst>
    <p:sldId id="350" r:id="rId2"/>
    <p:sldId id="356" r:id="rId3"/>
    <p:sldId id="351" r:id="rId4"/>
    <p:sldId id="352" r:id="rId5"/>
    <p:sldId id="256" r:id="rId6"/>
    <p:sldId id="304" r:id="rId7"/>
    <p:sldId id="321" r:id="rId8"/>
    <p:sldId id="269" r:id="rId9"/>
    <p:sldId id="312" r:id="rId10"/>
    <p:sldId id="330" r:id="rId11"/>
    <p:sldId id="296" r:id="rId12"/>
    <p:sldId id="262" r:id="rId13"/>
    <p:sldId id="355" r:id="rId14"/>
    <p:sldId id="334" r:id="rId15"/>
    <p:sldId id="305" r:id="rId16"/>
    <p:sldId id="342" r:id="rId17"/>
    <p:sldId id="266" r:id="rId18"/>
    <p:sldId id="331" r:id="rId19"/>
    <p:sldId id="333" r:id="rId20"/>
    <p:sldId id="281" r:id="rId21"/>
    <p:sldId id="282" r:id="rId22"/>
    <p:sldId id="306" r:id="rId23"/>
    <p:sldId id="353" r:id="rId24"/>
    <p:sldId id="310" r:id="rId25"/>
    <p:sldId id="311" r:id="rId26"/>
    <p:sldId id="295" r:id="rId27"/>
    <p:sldId id="343" r:id="rId28"/>
    <p:sldId id="291" r:id="rId29"/>
    <p:sldId id="297" r:id="rId30"/>
    <p:sldId id="345" r:id="rId31"/>
    <p:sldId id="324" r:id="rId32"/>
    <p:sldId id="316" r:id="rId33"/>
    <p:sldId id="290" r:id="rId34"/>
    <p:sldId id="292" r:id="rId35"/>
    <p:sldId id="293" r:id="rId36"/>
    <p:sldId id="347" r:id="rId37"/>
    <p:sldId id="348" r:id="rId38"/>
    <p:sldId id="283" r:id="rId39"/>
    <p:sldId id="284" r:id="rId40"/>
    <p:sldId id="299" r:id="rId41"/>
    <p:sldId id="298" r:id="rId42"/>
    <p:sldId id="300" r:id="rId43"/>
    <p:sldId id="319" r:id="rId44"/>
    <p:sldId id="344" r:id="rId45"/>
    <p:sldId id="346" r:id="rId46"/>
    <p:sldId id="336" r:id="rId47"/>
    <p:sldId id="337" r:id="rId48"/>
    <p:sldId id="341" r:id="rId49"/>
    <p:sldId id="340" r:id="rId50"/>
    <p:sldId id="338" r:id="rId51"/>
    <p:sldId id="339" r:id="rId52"/>
    <p:sldId id="320" r:id="rId53"/>
    <p:sldId id="313" r:id="rId54"/>
    <p:sldId id="35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714" autoAdjust="0"/>
  </p:normalViewPr>
  <p:slideViewPr>
    <p:cSldViewPr snapToGrid="0">
      <p:cViewPr varScale="1">
        <p:scale>
          <a:sx n="70" d="100"/>
          <a:sy n="70" d="100"/>
        </p:scale>
        <p:origin x="5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C931618C-1F9E-4EF0-BB9A-A900829570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198E2914-B100-41F8-9269-C147F6C5C0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4482F3-9F50-4C7E-A238-F1C736030D17}" type="datetimeFigureOut">
              <a:rPr lang="fr-FR" smtClean="0"/>
              <a:t>24/03/2018</a:t>
            </a:fld>
            <a:endParaRPr lang="fr-FR"/>
          </a:p>
        </p:txBody>
      </p:sp>
      <p:sp>
        <p:nvSpPr>
          <p:cNvPr id="4" name="Espace réservé du pied de page 3">
            <a:extLst>
              <a:ext uri="{FF2B5EF4-FFF2-40B4-BE49-F238E27FC236}">
                <a16:creationId xmlns:a16="http://schemas.microsoft.com/office/drawing/2014/main" xmlns="" id="{FDC76C34-ABB7-4F60-8897-D6336624D7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yves de saint cyr</a:t>
            </a:r>
          </a:p>
        </p:txBody>
      </p:sp>
      <p:sp>
        <p:nvSpPr>
          <p:cNvPr id="5" name="Espace réservé du numéro de diapositive 4">
            <a:extLst>
              <a:ext uri="{FF2B5EF4-FFF2-40B4-BE49-F238E27FC236}">
                <a16:creationId xmlns:a16="http://schemas.microsoft.com/office/drawing/2014/main" xmlns="" id="{1B44810C-72C5-490A-8AC2-990BBE5C89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15F600-3E14-4BF3-9CE5-752F81AC690D}" type="slidenum">
              <a:rPr lang="fr-FR" smtClean="0"/>
              <a:t>‹N°›</a:t>
            </a:fld>
            <a:endParaRPr lang="fr-FR"/>
          </a:p>
        </p:txBody>
      </p:sp>
    </p:spTree>
    <p:extLst>
      <p:ext uri="{BB962C8B-B14F-4D97-AF65-F5344CB8AC3E}">
        <p14:creationId xmlns:p14="http://schemas.microsoft.com/office/powerpoint/2010/main" val="11803408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89C64-C3B5-44FA-A14C-C1EBE91B62B3}" type="datetimeFigureOut">
              <a:rPr lang="fr-FR" smtClean="0"/>
              <a:t>24/03/2018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yves de saint cyr</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BB501-7AF2-4646-98A5-124F0888943E}" type="slidenum">
              <a:rPr lang="fr-FR" smtClean="0"/>
              <a:t>‹N°›</a:t>
            </a:fld>
            <a:endParaRPr lang="fr-FR"/>
          </a:p>
        </p:txBody>
      </p:sp>
    </p:spTree>
    <p:extLst>
      <p:ext uri="{BB962C8B-B14F-4D97-AF65-F5344CB8AC3E}">
        <p14:creationId xmlns:p14="http://schemas.microsoft.com/office/powerpoint/2010/main" val="16454425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remise en question des idées reçues sur la MDL et des recommandations officielles repose sur des faits</a:t>
            </a:r>
          </a:p>
        </p:txBody>
      </p:sp>
      <p:sp>
        <p:nvSpPr>
          <p:cNvPr id="4" name="Espace réservé du pied de page 3"/>
          <p:cNvSpPr>
            <a:spLocks noGrp="1"/>
          </p:cNvSpPr>
          <p:nvPr>
            <p:ph type="ftr" sz="quarter" idx="10"/>
          </p:nvPr>
        </p:nvSpPr>
        <p:spPr/>
        <p:txBody>
          <a:bodyPr/>
          <a:lstStyle/>
          <a:p>
            <a:r>
              <a:rPr lang="fr-FR"/>
              <a:t>yves de saint cyr</a:t>
            </a:r>
          </a:p>
        </p:txBody>
      </p:sp>
      <p:sp>
        <p:nvSpPr>
          <p:cNvPr id="5" name="Espace réservé du numéro de diapositive 4"/>
          <p:cNvSpPr>
            <a:spLocks noGrp="1"/>
          </p:cNvSpPr>
          <p:nvPr>
            <p:ph type="sldNum" sz="quarter" idx="11"/>
          </p:nvPr>
        </p:nvSpPr>
        <p:spPr/>
        <p:txBody>
          <a:bodyPr/>
          <a:lstStyle/>
          <a:p>
            <a:fld id="{FF0BB501-7AF2-4646-98A5-124F0888943E}" type="slidenum">
              <a:rPr lang="fr-FR" smtClean="0"/>
              <a:t>6</a:t>
            </a:fld>
            <a:endParaRPr lang="fr-FR"/>
          </a:p>
        </p:txBody>
      </p:sp>
    </p:spTree>
    <p:extLst>
      <p:ext uri="{BB962C8B-B14F-4D97-AF65-F5344CB8AC3E}">
        <p14:creationId xmlns:p14="http://schemas.microsoft.com/office/powerpoint/2010/main" val="47293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d’entrer dans le vif du sujet 4 faits particuliers doivent être connus pour comprendre le type d’infection de la MDL</a:t>
            </a:r>
          </a:p>
        </p:txBody>
      </p:sp>
      <p:sp>
        <p:nvSpPr>
          <p:cNvPr id="4" name="Espace réservé du pied de page 3"/>
          <p:cNvSpPr>
            <a:spLocks noGrp="1"/>
          </p:cNvSpPr>
          <p:nvPr>
            <p:ph type="ftr" sz="quarter" idx="10"/>
          </p:nvPr>
        </p:nvSpPr>
        <p:spPr/>
        <p:txBody>
          <a:bodyPr/>
          <a:lstStyle/>
          <a:p>
            <a:r>
              <a:rPr lang="fr-FR"/>
              <a:t>yves de saint cyr</a:t>
            </a:r>
          </a:p>
        </p:txBody>
      </p:sp>
      <p:sp>
        <p:nvSpPr>
          <p:cNvPr id="5" name="Espace réservé du numéro de diapositive 4"/>
          <p:cNvSpPr>
            <a:spLocks noGrp="1"/>
          </p:cNvSpPr>
          <p:nvPr>
            <p:ph type="sldNum" sz="quarter" idx="11"/>
          </p:nvPr>
        </p:nvSpPr>
        <p:spPr/>
        <p:txBody>
          <a:bodyPr/>
          <a:lstStyle/>
          <a:p>
            <a:fld id="{FF0BB501-7AF2-4646-98A5-124F0888943E}" type="slidenum">
              <a:rPr lang="fr-FR" smtClean="0"/>
              <a:t>8</a:t>
            </a:fld>
            <a:endParaRPr lang="fr-FR"/>
          </a:p>
        </p:txBody>
      </p:sp>
    </p:spTree>
    <p:extLst>
      <p:ext uri="{BB962C8B-B14F-4D97-AF65-F5344CB8AC3E}">
        <p14:creationId xmlns:p14="http://schemas.microsoft.com/office/powerpoint/2010/main" val="382832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L’infection n’est pas toujours conséquente on qualifie les sujets concernés de porteurs sains mais des formes </a:t>
            </a:r>
            <a:r>
              <a:rPr lang="fr-FR" dirty="0" err="1"/>
              <a:t>incidieuses</a:t>
            </a:r>
            <a:r>
              <a:rPr lang="fr-FR" dirty="0"/>
              <a:t> de MDL peuvent passer inaperçues </a:t>
            </a:r>
          </a:p>
        </p:txBody>
      </p:sp>
      <p:sp>
        <p:nvSpPr>
          <p:cNvPr id="4" name="Espace réservé du pied de page 3"/>
          <p:cNvSpPr>
            <a:spLocks noGrp="1"/>
          </p:cNvSpPr>
          <p:nvPr>
            <p:ph type="ftr" sz="quarter" idx="10"/>
          </p:nvPr>
        </p:nvSpPr>
        <p:spPr/>
        <p:txBody>
          <a:bodyPr/>
          <a:lstStyle/>
          <a:p>
            <a:r>
              <a:rPr lang="fr-FR"/>
              <a:t>yves de saint cyr</a:t>
            </a:r>
          </a:p>
        </p:txBody>
      </p:sp>
      <p:sp>
        <p:nvSpPr>
          <p:cNvPr id="5" name="Espace réservé du numéro de diapositive 4"/>
          <p:cNvSpPr>
            <a:spLocks noGrp="1"/>
          </p:cNvSpPr>
          <p:nvPr>
            <p:ph type="sldNum" sz="quarter" idx="11"/>
          </p:nvPr>
        </p:nvSpPr>
        <p:spPr/>
        <p:txBody>
          <a:bodyPr/>
          <a:lstStyle/>
          <a:p>
            <a:fld id="{FF0BB501-7AF2-4646-98A5-124F0888943E}" type="slidenum">
              <a:rPr lang="fr-FR" smtClean="0"/>
              <a:t>14</a:t>
            </a:fld>
            <a:endParaRPr lang="fr-FR"/>
          </a:p>
        </p:txBody>
      </p:sp>
    </p:spTree>
    <p:extLst>
      <p:ext uri="{BB962C8B-B14F-4D97-AF65-F5344CB8AC3E}">
        <p14:creationId xmlns:p14="http://schemas.microsoft.com/office/powerpoint/2010/main" val="235444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C’est le moyen naturel de pénétration intracellulaire dont l’issue est fatale dans les cellules professionnelles de l’épuration mais ce n’est sans doute pas toujours le cas</a:t>
            </a:r>
          </a:p>
        </p:txBody>
      </p:sp>
      <p:sp>
        <p:nvSpPr>
          <p:cNvPr id="4" name="Espace réservé du numéro de diapositive 3"/>
          <p:cNvSpPr>
            <a:spLocks noGrp="1"/>
          </p:cNvSpPr>
          <p:nvPr>
            <p:ph type="sldNum" sz="quarter" idx="10"/>
          </p:nvPr>
        </p:nvSpPr>
        <p:spPr/>
        <p:txBody>
          <a:bodyPr/>
          <a:lstStyle/>
          <a:p>
            <a:fld id="{F85BFFE6-BE0E-46F5-BBCC-A9725D0CBB10}" type="slidenum">
              <a:rPr lang="fr-FR" smtClean="0"/>
              <a:pPr/>
              <a:t>20</a:t>
            </a:fld>
            <a:endParaRPr lang="fr-FR"/>
          </a:p>
        </p:txBody>
      </p:sp>
      <p:sp>
        <p:nvSpPr>
          <p:cNvPr id="5" name="Espace réservé du pied de page 4">
            <a:extLst>
              <a:ext uri="{FF2B5EF4-FFF2-40B4-BE49-F238E27FC236}">
                <a16:creationId xmlns:a16="http://schemas.microsoft.com/office/drawing/2014/main" xmlns="" id="{A35000A8-7D42-4619-9190-C8913FD392F6}"/>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421061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phagocytose intériorise la bactérie qui s’offre à la manœuvre </a:t>
            </a:r>
            <a:r>
              <a:rPr lang="fr-FR" dirty="0" err="1"/>
              <a:t>ellese</a:t>
            </a:r>
            <a:r>
              <a:rPr lang="fr-FR" dirty="0"/>
              <a:t> retrouve à l’intérieur enveloppée par la </a:t>
            </a:r>
            <a:r>
              <a:rPr lang="fr-FR" dirty="0" err="1"/>
              <a:t>mebrane</a:t>
            </a:r>
            <a:r>
              <a:rPr lang="fr-FR" dirty="0"/>
              <a:t> cellulaire qui sacrifie une partie de son enveloppe et la bactérie se trouve dans une </a:t>
            </a:r>
            <a:r>
              <a:rPr lang="fr-FR" dirty="0" err="1"/>
              <a:t>enclvave</a:t>
            </a:r>
            <a:r>
              <a:rPr lang="fr-FR" dirty="0"/>
              <a:t> mais la </a:t>
            </a:r>
            <a:r>
              <a:rPr lang="fr-FR" dirty="0" err="1"/>
              <a:t>membrne</a:t>
            </a:r>
            <a:r>
              <a:rPr lang="fr-FR" dirty="0"/>
              <a:t> qui l’isole peut intégrer des vacuoles voisines pour la détruire sous conditions</a:t>
            </a:r>
          </a:p>
        </p:txBody>
      </p:sp>
      <p:sp>
        <p:nvSpPr>
          <p:cNvPr id="4" name="Espace réservé du pied de page 3"/>
          <p:cNvSpPr>
            <a:spLocks noGrp="1"/>
          </p:cNvSpPr>
          <p:nvPr>
            <p:ph type="ftr" sz="quarter" idx="10"/>
          </p:nvPr>
        </p:nvSpPr>
        <p:spPr/>
        <p:txBody>
          <a:bodyPr/>
          <a:lstStyle/>
          <a:p>
            <a:r>
              <a:rPr lang="fr-FR"/>
              <a:t>yves de saint cyr</a:t>
            </a:r>
          </a:p>
        </p:txBody>
      </p:sp>
      <p:sp>
        <p:nvSpPr>
          <p:cNvPr id="5" name="Espace réservé du numéro de diapositive 4"/>
          <p:cNvSpPr>
            <a:spLocks noGrp="1"/>
          </p:cNvSpPr>
          <p:nvPr>
            <p:ph type="sldNum" sz="quarter" idx="11"/>
          </p:nvPr>
        </p:nvSpPr>
        <p:spPr/>
        <p:txBody>
          <a:bodyPr/>
          <a:lstStyle/>
          <a:p>
            <a:fld id="{FF0BB501-7AF2-4646-98A5-124F0888943E}" type="slidenum">
              <a:rPr lang="fr-FR" smtClean="0"/>
              <a:t>21</a:t>
            </a:fld>
            <a:endParaRPr lang="fr-FR"/>
          </a:p>
        </p:txBody>
      </p:sp>
    </p:spTree>
    <p:extLst>
      <p:ext uri="{BB962C8B-B14F-4D97-AF65-F5344CB8AC3E}">
        <p14:creationId xmlns:p14="http://schemas.microsoft.com/office/powerpoint/2010/main" val="384280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cours illustre le décalage entre la formation universitaire et les besoins du moment il est riche de l’expérience du passé mais très discret sur les IFC</a:t>
            </a:r>
          </a:p>
        </p:txBody>
      </p:sp>
      <p:sp>
        <p:nvSpPr>
          <p:cNvPr id="4" name="Espace réservé du numéro de diapositive 3"/>
          <p:cNvSpPr>
            <a:spLocks noGrp="1"/>
          </p:cNvSpPr>
          <p:nvPr>
            <p:ph type="sldNum" sz="quarter" idx="10"/>
          </p:nvPr>
        </p:nvSpPr>
        <p:spPr/>
        <p:txBody>
          <a:bodyPr/>
          <a:lstStyle/>
          <a:p>
            <a:fld id="{F85BFFE6-BE0E-46F5-BBCC-A9725D0CBB10}" type="slidenum">
              <a:rPr lang="fr-FR" smtClean="0"/>
              <a:pPr/>
              <a:t>22</a:t>
            </a:fld>
            <a:endParaRPr lang="fr-FR"/>
          </a:p>
        </p:txBody>
      </p:sp>
    </p:spTree>
    <p:extLst>
      <p:ext uri="{BB962C8B-B14F-4D97-AF65-F5344CB8AC3E}">
        <p14:creationId xmlns:p14="http://schemas.microsoft.com/office/powerpoint/2010/main" val="22810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5BFFE6-BE0E-46F5-BBCC-A9725D0CBB10}" type="slidenum">
              <a:rPr lang="fr-FR" smtClean="0"/>
              <a:pPr/>
              <a:t>25</a:t>
            </a:fld>
            <a:endParaRPr lang="fr-FR"/>
          </a:p>
        </p:txBody>
      </p:sp>
    </p:spTree>
    <p:extLst>
      <p:ext uri="{BB962C8B-B14F-4D97-AF65-F5344CB8AC3E}">
        <p14:creationId xmlns:p14="http://schemas.microsoft.com/office/powerpoint/2010/main" val="425682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111FE3D-FD3D-49DF-98E8-20325A9A7CF9}"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170210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75C74DC-A525-4DEA-B375-6E23A28F5E2F}" type="datetime1">
              <a:rPr lang="fr-FR" smtClean="0"/>
              <a:t>24/03/2018</a:t>
            </a:fld>
            <a:endParaRPr lang="fr-FR"/>
          </a:p>
        </p:txBody>
      </p:sp>
      <p:sp>
        <p:nvSpPr>
          <p:cNvPr id="6" name="Footer Placeholder 5"/>
          <p:cNvSpPr>
            <a:spLocks noGrp="1"/>
          </p:cNvSpPr>
          <p:nvPr>
            <p:ph type="ftr" sz="quarter" idx="11"/>
          </p:nvPr>
        </p:nvSpPr>
        <p:spPr/>
        <p:txBody>
          <a:bodyPr/>
          <a:lstStyle/>
          <a:p>
            <a:r>
              <a:rPr lang="fr-FR"/>
              <a:t>yves de saint cyr</a:t>
            </a:r>
          </a:p>
        </p:txBody>
      </p:sp>
      <p:sp>
        <p:nvSpPr>
          <p:cNvPr id="7" name="Slide Number Placeholder 6"/>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1371983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575C74DC-A525-4DEA-B375-6E23A28F5E2F}"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17830212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575C74DC-A525-4DEA-B375-6E23A28F5E2F}"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6201989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75C74DC-A525-4DEA-B375-6E23A28F5E2F}"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164163306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5C74DC-A525-4DEA-B375-6E23A28F5E2F}" type="datetime1">
              <a:rPr lang="fr-FR" smtClean="0"/>
              <a:t>24/03/2018</a:t>
            </a:fld>
            <a:endParaRPr lang="fr-FR"/>
          </a:p>
        </p:txBody>
      </p:sp>
      <p:sp>
        <p:nvSpPr>
          <p:cNvPr id="4"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376151575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75C74DC-A525-4DEA-B375-6E23A28F5E2F}" type="datetime1">
              <a:rPr lang="fr-FR" smtClean="0"/>
              <a:t>24/03/2018</a:t>
            </a:fld>
            <a:endParaRPr lang="fr-FR"/>
          </a:p>
        </p:txBody>
      </p:sp>
      <p:sp>
        <p:nvSpPr>
          <p:cNvPr id="4"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420127499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5CDE26-965E-4533-BE9F-218190F90612}"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2943475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A913A2-7B66-4A6F-B289-FDFB7E315368}"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29734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39BB4E2-5E46-43B0-AF3A-FABF4FB0C816}"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28590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94F1D5-DD3E-4B72-A43F-15D78903999F}" type="datetime1">
              <a:rPr lang="fr-FR" smtClean="0"/>
              <a:t>24/03/2018</a:t>
            </a:fld>
            <a:endParaRPr lang="fr-FR"/>
          </a:p>
        </p:txBody>
      </p:sp>
      <p:sp>
        <p:nvSpPr>
          <p:cNvPr id="5" name="Footer Placeholder 4"/>
          <p:cNvSpPr>
            <a:spLocks noGrp="1"/>
          </p:cNvSpPr>
          <p:nvPr>
            <p:ph type="ftr" sz="quarter" idx="11"/>
          </p:nvPr>
        </p:nvSpPr>
        <p:spPr/>
        <p:txBody>
          <a:bodyPr/>
          <a:lstStyle/>
          <a:p>
            <a:r>
              <a:rPr lang="fr-FR"/>
              <a:t>yves de saint cyr</a:t>
            </a:r>
          </a:p>
        </p:txBody>
      </p:sp>
      <p:sp>
        <p:nvSpPr>
          <p:cNvPr id="6" name="Slide Number Placeholder 5"/>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309434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262B4CA-0FF1-4310-977C-CF44EDA8C3DF}" type="datetime1">
              <a:rPr lang="fr-FR" smtClean="0"/>
              <a:t>24/03/2018</a:t>
            </a:fld>
            <a:endParaRPr lang="fr-FR"/>
          </a:p>
        </p:txBody>
      </p:sp>
      <p:sp>
        <p:nvSpPr>
          <p:cNvPr id="6" name="Footer Placeholder 5"/>
          <p:cNvSpPr>
            <a:spLocks noGrp="1"/>
          </p:cNvSpPr>
          <p:nvPr>
            <p:ph type="ftr" sz="quarter" idx="11"/>
          </p:nvPr>
        </p:nvSpPr>
        <p:spPr/>
        <p:txBody>
          <a:bodyPr/>
          <a:lstStyle/>
          <a:p>
            <a:r>
              <a:rPr lang="fr-FR"/>
              <a:t>yves de saint cyr</a:t>
            </a:r>
          </a:p>
        </p:txBody>
      </p:sp>
      <p:sp>
        <p:nvSpPr>
          <p:cNvPr id="7" name="Slide Number Placeholder 6"/>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26107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FF44365-6D8F-4C61-B6C4-5E1984951DD3}" type="datetime1">
              <a:rPr lang="fr-FR" smtClean="0"/>
              <a:t>24/03/2018</a:t>
            </a:fld>
            <a:endParaRPr lang="fr-FR"/>
          </a:p>
        </p:txBody>
      </p:sp>
      <p:sp>
        <p:nvSpPr>
          <p:cNvPr id="8" name="Footer Placeholder 7"/>
          <p:cNvSpPr>
            <a:spLocks noGrp="1"/>
          </p:cNvSpPr>
          <p:nvPr>
            <p:ph type="ftr" sz="quarter" idx="11"/>
          </p:nvPr>
        </p:nvSpPr>
        <p:spPr/>
        <p:txBody>
          <a:bodyPr/>
          <a:lstStyle/>
          <a:p>
            <a:r>
              <a:rPr lang="fr-FR"/>
              <a:t>yves de saint cyr</a:t>
            </a:r>
          </a:p>
        </p:txBody>
      </p:sp>
      <p:sp>
        <p:nvSpPr>
          <p:cNvPr id="9" name="Slide Number Placeholder 8"/>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328967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1AD8AD28-65CC-40AD-9A96-B569A1EA26A8}" type="datetime1">
              <a:rPr lang="fr-FR" smtClean="0"/>
              <a:t>24/03/2018</a:t>
            </a:fld>
            <a:endParaRPr lang="fr-FR"/>
          </a:p>
        </p:txBody>
      </p:sp>
      <p:sp>
        <p:nvSpPr>
          <p:cNvPr id="5" name="Footer Placeholder 3"/>
          <p:cNvSpPr>
            <a:spLocks noGrp="1"/>
          </p:cNvSpPr>
          <p:nvPr>
            <p:ph type="ftr" sz="quarter" idx="11"/>
          </p:nvPr>
        </p:nvSpPr>
        <p:spPr/>
        <p:txBody>
          <a:bodyPr/>
          <a:lstStyle/>
          <a:p>
            <a:r>
              <a:rPr lang="fr-FR"/>
              <a:t>yves de saint cyr</a:t>
            </a:r>
          </a:p>
        </p:txBody>
      </p:sp>
      <p:sp>
        <p:nvSpPr>
          <p:cNvPr id="6" name="Slide Number Placeholder 4"/>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204025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B1E113-8CD3-4C38-8629-2C9F629055CF}" type="datetime1">
              <a:rPr lang="fr-FR" smtClean="0"/>
              <a:t>24/03/2018</a:t>
            </a:fld>
            <a:endParaRPr lang="fr-FR"/>
          </a:p>
        </p:txBody>
      </p:sp>
      <p:sp>
        <p:nvSpPr>
          <p:cNvPr id="5" name="Footer Placeholder 2"/>
          <p:cNvSpPr>
            <a:spLocks noGrp="1"/>
          </p:cNvSpPr>
          <p:nvPr>
            <p:ph type="ftr" sz="quarter" idx="11"/>
          </p:nvPr>
        </p:nvSpPr>
        <p:spPr/>
        <p:txBody>
          <a:bodyPr/>
          <a:lstStyle/>
          <a:p>
            <a:r>
              <a:rPr lang="fr-FR"/>
              <a:t>yves de saint cyr</a:t>
            </a:r>
          </a:p>
        </p:txBody>
      </p:sp>
      <p:sp>
        <p:nvSpPr>
          <p:cNvPr id="6" name="Slide Number Placeholder 3"/>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364859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83760DD2-4EC0-4D9C-B3D5-746B72BAEEC1}" type="datetime1">
              <a:rPr lang="fr-FR" smtClean="0"/>
              <a:t>24/03/2018</a:t>
            </a:fld>
            <a:endParaRPr lang="fr-FR"/>
          </a:p>
        </p:txBody>
      </p:sp>
      <p:sp>
        <p:nvSpPr>
          <p:cNvPr id="5" name="Footer Placeholder 5"/>
          <p:cNvSpPr>
            <a:spLocks noGrp="1"/>
          </p:cNvSpPr>
          <p:nvPr>
            <p:ph type="ftr" sz="quarter" idx="11"/>
          </p:nvPr>
        </p:nvSpPr>
        <p:spPr/>
        <p:txBody>
          <a:bodyPr/>
          <a:lstStyle/>
          <a:p>
            <a:r>
              <a:rPr lang="fr-FR"/>
              <a:t>yves de saint cyr</a:t>
            </a:r>
          </a:p>
        </p:txBody>
      </p:sp>
      <p:sp>
        <p:nvSpPr>
          <p:cNvPr id="6" name="Slide Number Placeholder 6"/>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354388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FC7957D-5C61-4366-9119-F92969250598}" type="datetime1">
              <a:rPr lang="fr-FR" smtClean="0"/>
              <a:t>24/03/2018</a:t>
            </a:fld>
            <a:endParaRPr lang="fr-FR"/>
          </a:p>
        </p:txBody>
      </p:sp>
      <p:sp>
        <p:nvSpPr>
          <p:cNvPr id="6" name="Footer Placeholder 5"/>
          <p:cNvSpPr>
            <a:spLocks noGrp="1"/>
          </p:cNvSpPr>
          <p:nvPr>
            <p:ph type="ftr" sz="quarter" idx="11"/>
          </p:nvPr>
        </p:nvSpPr>
        <p:spPr/>
        <p:txBody>
          <a:bodyPr/>
          <a:lstStyle/>
          <a:p>
            <a:r>
              <a:rPr lang="fr-FR"/>
              <a:t>yves de saint cyr</a:t>
            </a:r>
          </a:p>
        </p:txBody>
      </p:sp>
      <p:sp>
        <p:nvSpPr>
          <p:cNvPr id="7" name="Slide Number Placeholder 6"/>
          <p:cNvSpPr>
            <a:spLocks noGrp="1"/>
          </p:cNvSpPr>
          <p:nvPr>
            <p:ph type="sldNum" sz="quarter" idx="12"/>
          </p:nvPr>
        </p:nvSpPr>
        <p:spPr/>
        <p:txBody>
          <a:bodyPr/>
          <a:lstStyle/>
          <a:p>
            <a:fld id="{81EB447F-44C9-42FD-9183-24252DD294FF}" type="slidenum">
              <a:rPr lang="fr-FR" smtClean="0"/>
              <a:t>‹N°›</a:t>
            </a:fld>
            <a:endParaRPr lang="fr-FR"/>
          </a:p>
        </p:txBody>
      </p:sp>
    </p:spTree>
    <p:extLst>
      <p:ext uri="{BB962C8B-B14F-4D97-AF65-F5344CB8AC3E}">
        <p14:creationId xmlns:p14="http://schemas.microsoft.com/office/powerpoint/2010/main" val="140781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75C74DC-A525-4DEA-B375-6E23A28F5E2F}" type="datetime1">
              <a:rPr lang="fr-FR" smtClean="0"/>
              <a:t>24/03/2018</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fr-FR"/>
              <a:t>yves de saint cyr</a:t>
            </a: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EB447F-44C9-42FD-9183-24252DD294FF}" type="slidenum">
              <a:rPr lang="fr-FR" smtClean="0"/>
              <a:t>‹N°›</a:t>
            </a:fld>
            <a:endParaRPr lang="fr-FR"/>
          </a:p>
        </p:txBody>
      </p:sp>
    </p:spTree>
    <p:extLst>
      <p:ext uri="{BB962C8B-B14F-4D97-AF65-F5344CB8AC3E}">
        <p14:creationId xmlns:p14="http://schemas.microsoft.com/office/powerpoint/2010/main" val="1259035766"/>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meredevie@gmail.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reseauborreliose.fr/day/2015/09/03/Conf.-Lyme-o&#249;-en-est-on" TargetMode="External"/><Relationship Id="rId2" Type="http://schemas.openxmlformats.org/officeDocument/2006/relationships/hyperlink" Target="https://www.google.fr/url?sa=t&amp;rct=j&amp;q=&amp;esrc=s&amp;source=web&amp;cd=18&amp;ved=0ahUKEwiR5paLkrTUAhVJJcAKHV4vCfw4ChAWCFIwBw&amp;url=http://www.reseauborreliose.fr/day/2015/09/03/Conf.-Lyme-o%C3%B9-en-est-on&amp;usg=AFQjCNGYPQP1OTa7PHSEq4j1fTRfZAoNHQ" TargetMode="External"/><Relationship Id="rId1" Type="http://schemas.openxmlformats.org/officeDocument/2006/relationships/slideLayout" Target="../slideLayouts/slideLayout2.xml"/><Relationship Id="rId5" Type="http://schemas.openxmlformats.org/officeDocument/2006/relationships/hyperlink" Target="https://www.youtube.com/watch?v=AGSlzGTBqR8" TargetMode="External"/><Relationship Id="rId4" Type="http://schemas.openxmlformats.org/officeDocument/2006/relationships/hyperlink" Target="https://www.google.fr/url?sa=t&amp;rct=j&amp;q=&amp;esrc=s&amp;source=web&amp;cd=2&amp;cad=rja&amp;uact=8&amp;ved=0ahUKEwiPyv-xmLTUAhVqLcAKHYQJBrEQtwIILDAB&amp;url=https://www.youtube.com/watch?v=AGSlzGTBqR8&amp;usg=AFQjCNGKel_SUengbgOlJrNu7_8RtWeVkw"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meredevie@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222" y="-1"/>
            <a:ext cx="5444196" cy="2405575"/>
          </a:xfrm>
        </p:spPr>
        <p:txBody>
          <a:bodyPr/>
          <a:lstStyle/>
          <a:p>
            <a:pPr algn="just"/>
            <a:r>
              <a:rPr lang="fr-FR" sz="3600" dirty="0" smtClean="0">
                <a:solidFill>
                  <a:srgbClr val="FFFF00"/>
                </a:solidFill>
              </a:rPr>
              <a:t>Nous nous sommes </a:t>
            </a:r>
            <a:r>
              <a:rPr lang="fr-FR" sz="2800" dirty="0" smtClean="0">
                <a:solidFill>
                  <a:srgbClr val="FFFF00"/>
                </a:solidFill>
              </a:rPr>
              <a:t>rencontrés à des réunions sur la Maladie de Lyme et avons voulu chercher à rapprocher les soignés et les soignants</a:t>
            </a:r>
            <a:endParaRPr lang="fr-FR" sz="2800" dirty="0">
              <a:solidFill>
                <a:srgbClr val="FFFF00"/>
              </a:solidFill>
            </a:endParaRPr>
          </a:p>
        </p:txBody>
      </p:sp>
      <p:sp>
        <p:nvSpPr>
          <p:cNvPr id="3" name="Sous-titre 2"/>
          <p:cNvSpPr>
            <a:spLocks noGrp="1"/>
          </p:cNvSpPr>
          <p:nvPr>
            <p:ph sz="half" idx="1"/>
          </p:nvPr>
        </p:nvSpPr>
        <p:spPr>
          <a:xfrm>
            <a:off x="5289453" y="4177036"/>
            <a:ext cx="6568796" cy="2405576"/>
          </a:xfrm>
        </p:spPr>
        <p:txBody>
          <a:bodyPr>
            <a:noAutofit/>
          </a:bodyPr>
          <a:lstStyle/>
          <a:p>
            <a:pPr algn="just"/>
            <a:r>
              <a:rPr lang="fr-FR" sz="2400" dirty="0" smtClean="0">
                <a:solidFill>
                  <a:srgbClr val="FFFF00"/>
                </a:solidFill>
              </a:rPr>
              <a:t>Il nous a fallu plusieurs réunions pour définir et mettre en œuvre notre  action et nos objectifs. Nous voulons rapprocher, de par nos expériences, les soins médicaux et l’amélioration des défenses immunitaires</a:t>
            </a:r>
            <a:endParaRPr lang="fr-FR" sz="2400" dirty="0">
              <a:solidFill>
                <a:srgbClr val="FFFF00"/>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12554">
            <a:off x="384329" y="2786708"/>
            <a:ext cx="4790303" cy="359272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920" y="-133849"/>
            <a:ext cx="2318951" cy="2318951"/>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1030">
            <a:off x="7636987" y="210572"/>
            <a:ext cx="4438779" cy="3755890"/>
          </a:xfrm>
          <a:prstGeom prst="rect">
            <a:avLst/>
          </a:prstGeom>
        </p:spPr>
      </p:pic>
    </p:spTree>
    <p:extLst>
      <p:ext uri="{BB962C8B-B14F-4D97-AF65-F5344CB8AC3E}">
        <p14:creationId xmlns:p14="http://schemas.microsoft.com/office/powerpoint/2010/main" val="1106631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9DB5B28-9D9C-4338-B673-2323A75BEC81}"/>
              </a:ext>
            </a:extLst>
          </p:cNvPr>
          <p:cNvSpPr>
            <a:spLocks noGrp="1"/>
          </p:cNvSpPr>
          <p:nvPr>
            <p:ph type="title"/>
          </p:nvPr>
        </p:nvSpPr>
        <p:spPr>
          <a:xfrm>
            <a:off x="120332" y="246977"/>
            <a:ext cx="9404723" cy="1426547"/>
          </a:xfrm>
        </p:spPr>
        <p:txBody>
          <a:bodyPr/>
          <a:lstStyle/>
          <a:p>
            <a:pPr algn="ctr"/>
            <a:r>
              <a:rPr lang="fr-FR" sz="4800" dirty="0">
                <a:solidFill>
                  <a:srgbClr val="FFFF00"/>
                </a:solidFill>
              </a:rPr>
              <a:t> </a:t>
            </a:r>
            <a:r>
              <a:rPr lang="fr-FR" sz="4800" b="1" dirty="0">
                <a:solidFill>
                  <a:srgbClr val="FFFF00"/>
                </a:solidFill>
              </a:rPr>
              <a:t>Infectiologie</a:t>
            </a:r>
            <a:br>
              <a:rPr lang="fr-FR" sz="4800" b="1" dirty="0">
                <a:solidFill>
                  <a:srgbClr val="FFFF00"/>
                </a:solidFill>
              </a:rPr>
            </a:br>
            <a:r>
              <a:rPr lang="fr-FR" sz="4800" dirty="0">
                <a:solidFill>
                  <a:srgbClr val="FFFF00"/>
                </a:solidFill>
              </a:rPr>
              <a:t>/Emergence de la M.de Lyme</a:t>
            </a:r>
          </a:p>
        </p:txBody>
      </p:sp>
      <p:sp>
        <p:nvSpPr>
          <p:cNvPr id="3" name="Espace réservé du contenu 2">
            <a:extLst>
              <a:ext uri="{FF2B5EF4-FFF2-40B4-BE49-F238E27FC236}">
                <a16:creationId xmlns:a16="http://schemas.microsoft.com/office/drawing/2014/main" xmlns="" id="{FAF9C98F-7CE6-4CED-8185-520B99E8B147}"/>
              </a:ext>
            </a:extLst>
          </p:cNvPr>
          <p:cNvSpPr>
            <a:spLocks noGrp="1"/>
          </p:cNvSpPr>
          <p:nvPr>
            <p:ph idx="1"/>
          </p:nvPr>
        </p:nvSpPr>
        <p:spPr>
          <a:xfrm>
            <a:off x="0" y="1828800"/>
            <a:ext cx="10849969" cy="5029200"/>
          </a:xfrm>
        </p:spPr>
        <p:txBody>
          <a:bodyPr>
            <a:normAutofit/>
          </a:bodyPr>
          <a:lstStyle/>
          <a:p>
            <a:pPr lvl="1" algn="just"/>
            <a:r>
              <a:rPr lang="fr-FR" sz="2600" dirty="0"/>
              <a:t> En 1907, un médecin strasbourgeois, le Docteur BORREL découvrit des bactéries en forme de spires, mais on n’évoquait pas tant à l’époque les </a:t>
            </a:r>
            <a:r>
              <a:rPr lang="fr-FR" sz="2600" dirty="0" err="1"/>
              <a:t>borrelioses</a:t>
            </a:r>
            <a:r>
              <a:rPr lang="fr-FR" sz="2600" dirty="0"/>
              <a:t>… (Et pourtant, elles existaient….  Ce sont des « archéo bactéries » Cf découverte ADN de </a:t>
            </a:r>
            <a:r>
              <a:rPr lang="fr-FR" sz="2600" dirty="0" err="1"/>
              <a:t>borrelia</a:t>
            </a:r>
            <a:r>
              <a:rPr lang="fr-FR" sz="2600" dirty="0"/>
              <a:t> chez </a:t>
            </a:r>
            <a:r>
              <a:rPr lang="fr-FR" sz="2600" dirty="0" err="1"/>
              <a:t>Otzi</a:t>
            </a:r>
            <a:r>
              <a:rPr lang="fr-FR" sz="2600" dirty="0"/>
              <a:t> datant de 5000 ans, en Autriche</a:t>
            </a:r>
            <a:r>
              <a:rPr lang="fr-FR" sz="2600" dirty="0" smtClean="0"/>
              <a:t>…)</a:t>
            </a:r>
          </a:p>
          <a:p>
            <a:pPr lvl="1" algn="just"/>
            <a:endParaRPr lang="fr-FR" sz="2600" dirty="0"/>
          </a:p>
          <a:p>
            <a:pPr lvl="1" algn="just"/>
            <a:r>
              <a:rPr lang="fr-FR" sz="2600" dirty="0"/>
              <a:t>• En 1982, le Dr BURGDORFER met en évidence des spirochètes Borrelia  dans le sang d’enfants souffrant de polyarthrite (comté de Lyme)</a:t>
            </a:r>
          </a:p>
        </p:txBody>
      </p:sp>
      <p:sp>
        <p:nvSpPr>
          <p:cNvPr id="4" name="Espace réservé du pied de page 3">
            <a:extLst>
              <a:ext uri="{FF2B5EF4-FFF2-40B4-BE49-F238E27FC236}">
                <a16:creationId xmlns:a16="http://schemas.microsoft.com/office/drawing/2014/main" xmlns="" id="{918E8773-B9D0-4009-823E-F7716816C8CB}"/>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851547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150125"/>
            <a:ext cx="9404723" cy="1559405"/>
          </a:xfrm>
        </p:spPr>
        <p:txBody>
          <a:bodyPr/>
          <a:lstStyle/>
          <a:p>
            <a:pPr algn="ctr"/>
            <a:r>
              <a:rPr lang="fr-FR" b="1" dirty="0">
                <a:solidFill>
                  <a:srgbClr val="FFFF00"/>
                </a:solidFill>
              </a:rPr>
              <a:t>Infectiologie</a:t>
            </a:r>
            <a:r>
              <a:rPr lang="fr-FR" dirty="0">
                <a:solidFill>
                  <a:srgbClr val="FFFF00"/>
                </a:solidFill>
              </a:rPr>
              <a:t> </a:t>
            </a:r>
            <a:br>
              <a:rPr lang="fr-FR" dirty="0">
                <a:solidFill>
                  <a:srgbClr val="FFFF00"/>
                </a:solidFill>
              </a:rPr>
            </a:br>
            <a:r>
              <a:rPr lang="fr-FR" dirty="0">
                <a:solidFill>
                  <a:srgbClr val="FFFF00"/>
                </a:solidFill>
              </a:rPr>
              <a:t>/Cible des bactéries</a:t>
            </a:r>
          </a:p>
        </p:txBody>
      </p:sp>
      <p:sp>
        <p:nvSpPr>
          <p:cNvPr id="3" name="Espace réservé du contenu 2"/>
          <p:cNvSpPr>
            <a:spLocks noGrp="1"/>
          </p:cNvSpPr>
          <p:nvPr>
            <p:ph idx="1"/>
          </p:nvPr>
        </p:nvSpPr>
        <p:spPr>
          <a:xfrm>
            <a:off x="191069" y="1447800"/>
            <a:ext cx="9859765" cy="5512558"/>
          </a:xfrm>
        </p:spPr>
        <p:txBody>
          <a:bodyPr/>
          <a:lstStyle/>
          <a:p>
            <a:endParaRPr lang="fr-FR" dirty="0"/>
          </a:p>
          <a:p>
            <a:pPr algn="just"/>
            <a:r>
              <a:rPr lang="fr-FR" sz="2400" dirty="0"/>
              <a:t>Les endothéliums vasculaires sont exposées particulièrement au niveau capillaire : le flux se ralentit la pénétration est possible</a:t>
            </a:r>
          </a:p>
          <a:p>
            <a:pPr marL="0" indent="0" algn="just">
              <a:buNone/>
            </a:pPr>
            <a:endParaRPr lang="fr-FR" sz="2400" dirty="0"/>
          </a:p>
          <a:p>
            <a:pPr algn="just"/>
            <a:r>
              <a:rPr lang="fr-FR" sz="2400" dirty="0" err="1"/>
              <a:t>Lescellules</a:t>
            </a:r>
            <a:r>
              <a:rPr lang="fr-FR" sz="2400" dirty="0"/>
              <a:t> du SNC et les muscles sont très vascularisés et ont une vie longue deux conditions favorables à la migration et au parasitisme des bactéries</a:t>
            </a:r>
          </a:p>
          <a:p>
            <a:pPr marL="0" indent="0" algn="just">
              <a:buNone/>
            </a:pPr>
            <a:endParaRPr lang="fr-FR" sz="2400" dirty="0"/>
          </a:p>
          <a:p>
            <a:pPr algn="just"/>
            <a:r>
              <a:rPr lang="fr-FR" sz="2400" dirty="0"/>
              <a:t>Cellules  du sang et du système immunitaire sont exposées par le grand nombre des premières dans le sang et par les fonctions des secondes </a:t>
            </a:r>
          </a:p>
        </p:txBody>
      </p:sp>
      <p:sp>
        <p:nvSpPr>
          <p:cNvPr id="4" name="Espace réservé du pied de page 3">
            <a:extLst>
              <a:ext uri="{FF2B5EF4-FFF2-40B4-BE49-F238E27FC236}">
                <a16:creationId xmlns:a16="http://schemas.microsoft.com/office/drawing/2014/main" xmlns="" id="{AF39D8E8-CE94-4B18-AB32-B98F63459064}"/>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345249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6615809-2F71-4BFC-AB6E-F03C937E81F0}"/>
              </a:ext>
            </a:extLst>
          </p:cNvPr>
          <p:cNvSpPr>
            <a:spLocks noGrp="1"/>
          </p:cNvSpPr>
          <p:nvPr>
            <p:ph type="title"/>
          </p:nvPr>
        </p:nvSpPr>
        <p:spPr>
          <a:xfrm>
            <a:off x="573932" y="-34505"/>
            <a:ext cx="10009762" cy="851628"/>
          </a:xfrm>
        </p:spPr>
        <p:txBody>
          <a:bodyPr>
            <a:normAutofit fontScale="90000"/>
          </a:bodyPr>
          <a:lstStyle/>
          <a:p>
            <a:r>
              <a:rPr lang="fr-FR" sz="4900" b="1" dirty="0">
                <a:solidFill>
                  <a:srgbClr val="FFFF00"/>
                </a:solidFill>
              </a:rPr>
              <a:t>Infectiologie </a:t>
            </a:r>
            <a:r>
              <a:rPr lang="fr-FR" sz="3100" dirty="0">
                <a:solidFill>
                  <a:srgbClr val="FFFF00"/>
                </a:solidFill>
              </a:rPr>
              <a:t>l’émergence de la M. de </a:t>
            </a:r>
            <a:r>
              <a:rPr lang="fr-FR" sz="3100" dirty="0" err="1">
                <a:solidFill>
                  <a:srgbClr val="FFFF00"/>
                </a:solidFill>
              </a:rPr>
              <a:t>lyme</a:t>
            </a:r>
            <a:r>
              <a:rPr lang="fr-FR" sz="3100" dirty="0">
                <a:solidFill>
                  <a:srgbClr val="FFFF00"/>
                </a:solidFill>
              </a:rPr>
              <a:t> suite</a:t>
            </a:r>
            <a:r>
              <a:rPr lang="fr-FR" sz="3600" dirty="0"/>
              <a:t/>
            </a:r>
            <a:br>
              <a:rPr lang="fr-FR" sz="3600" dirty="0"/>
            </a:br>
            <a:r>
              <a:rPr lang="fr-FR" sz="3600" b="1" dirty="0"/>
              <a:t/>
            </a:r>
            <a:br>
              <a:rPr lang="fr-FR" sz="3600" b="1" dirty="0"/>
            </a:br>
            <a:endParaRPr lang="fr-FR" sz="3600" dirty="0"/>
          </a:p>
        </p:txBody>
      </p:sp>
      <p:sp>
        <p:nvSpPr>
          <p:cNvPr id="3" name="Espace réservé du contenu 2">
            <a:extLst>
              <a:ext uri="{FF2B5EF4-FFF2-40B4-BE49-F238E27FC236}">
                <a16:creationId xmlns:a16="http://schemas.microsoft.com/office/drawing/2014/main" xmlns="" id="{F9148B33-3401-4091-B3B9-82805EA5F057}"/>
              </a:ext>
            </a:extLst>
          </p:cNvPr>
          <p:cNvSpPr>
            <a:spLocks noGrp="1"/>
          </p:cNvSpPr>
          <p:nvPr>
            <p:ph idx="1"/>
          </p:nvPr>
        </p:nvSpPr>
        <p:spPr>
          <a:xfrm>
            <a:off x="421727" y="904672"/>
            <a:ext cx="11105965" cy="5953329"/>
          </a:xfrm>
        </p:spPr>
        <p:txBody>
          <a:bodyPr>
            <a:noAutofit/>
          </a:bodyPr>
          <a:lstStyle/>
          <a:p>
            <a:pPr marL="0" indent="0" algn="just">
              <a:buNone/>
            </a:pPr>
            <a:r>
              <a:rPr lang="fr-FR" sz="3200" dirty="0" err="1"/>
              <a:t>Borrélia</a:t>
            </a:r>
            <a:r>
              <a:rPr lang="fr-FR" sz="3200" dirty="0"/>
              <a:t> retrouvée dans la momie </a:t>
            </a:r>
            <a:r>
              <a:rPr lang="fr-FR" sz="3200" dirty="0" err="1"/>
              <a:t>Otzy</a:t>
            </a:r>
            <a:r>
              <a:rPr lang="fr-FR" sz="3200" dirty="0"/>
              <a:t> </a:t>
            </a:r>
            <a:r>
              <a:rPr lang="fr-FR" sz="3200" dirty="0" err="1"/>
              <a:t>agée</a:t>
            </a:r>
            <a:r>
              <a:rPr lang="fr-FR" sz="3200" dirty="0"/>
              <a:t> de plus de 5000 ans avant l’émergence de la maladie de </a:t>
            </a:r>
            <a:r>
              <a:rPr lang="fr-FR" sz="3200" dirty="0" err="1"/>
              <a:t>lyme</a:t>
            </a:r>
            <a:r>
              <a:rPr lang="fr-FR" sz="3200" dirty="0"/>
              <a:t> ne confirme t’elle pas la prédiction de </a:t>
            </a:r>
            <a:r>
              <a:rPr lang="fr-FR" sz="3200" dirty="0" err="1"/>
              <a:t>charles</a:t>
            </a:r>
            <a:r>
              <a:rPr lang="fr-FR" sz="3200" dirty="0"/>
              <a:t> Nicolle</a:t>
            </a:r>
          </a:p>
          <a:p>
            <a:pPr marL="0" indent="0" algn="just">
              <a:buNone/>
            </a:pPr>
            <a:r>
              <a:rPr lang="fr-FR" sz="3200" dirty="0"/>
              <a:t>« Il y aura donc des maladies nouvelles. C’est un fait fatal. Un autre fait, aussi fatal, est que nous ne saurons jamais les dépister dès leur origine. Lorsque nous aurons notion de ces maladies, elles seront déjà toutes formées, adultes pourrait-on dire. Elles apparaîtront comme Athéna parut, sortant toute armée du cerveau de Zeus. </a:t>
            </a:r>
            <a:r>
              <a:rPr lang="fr-FR" sz="2400" dirty="0"/>
              <a:t> </a:t>
            </a:r>
          </a:p>
        </p:txBody>
      </p:sp>
      <p:sp>
        <p:nvSpPr>
          <p:cNvPr id="4" name="Espace réservé du pied de page 3">
            <a:extLst>
              <a:ext uri="{FF2B5EF4-FFF2-40B4-BE49-F238E27FC236}">
                <a16:creationId xmlns:a16="http://schemas.microsoft.com/office/drawing/2014/main" xmlns="" id="{E44833D9-3BCF-4B36-9E54-9CF8155FA542}"/>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3582063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495127" cy="1853248"/>
          </a:xfrm>
        </p:spPr>
        <p:txBody>
          <a:bodyPr/>
          <a:lstStyle/>
          <a:p>
            <a:r>
              <a:rPr lang="fr-FR" sz="4800" b="1" dirty="0">
                <a:solidFill>
                  <a:srgbClr val="FFFF00"/>
                </a:solidFill>
              </a:rPr>
              <a:t>Infectiologie</a:t>
            </a:r>
            <a:r>
              <a:rPr lang="fr-FR" sz="7200" b="1" dirty="0">
                <a:solidFill>
                  <a:srgbClr val="FFFF00"/>
                </a:solidFill>
              </a:rPr>
              <a:t> </a:t>
            </a:r>
            <a:r>
              <a:rPr lang="fr-FR" sz="4400" dirty="0">
                <a:solidFill>
                  <a:srgbClr val="FFFF00"/>
                </a:solidFill>
              </a:rPr>
              <a:t>l’émergence de la M. de </a:t>
            </a:r>
            <a:r>
              <a:rPr lang="fr-FR" sz="4400" dirty="0" err="1">
                <a:solidFill>
                  <a:srgbClr val="FFFF00"/>
                </a:solidFill>
              </a:rPr>
              <a:t>lyme</a:t>
            </a:r>
            <a:r>
              <a:rPr lang="fr-FR" sz="4400" dirty="0">
                <a:solidFill>
                  <a:srgbClr val="FFFF00"/>
                </a:solidFill>
              </a:rPr>
              <a:t> suite</a:t>
            </a:r>
            <a:endParaRPr lang="fr-FR" dirty="0"/>
          </a:p>
        </p:txBody>
      </p:sp>
      <p:sp>
        <p:nvSpPr>
          <p:cNvPr id="3" name="Espace réservé du contenu 2"/>
          <p:cNvSpPr>
            <a:spLocks noGrp="1"/>
          </p:cNvSpPr>
          <p:nvPr>
            <p:ph idx="1"/>
          </p:nvPr>
        </p:nvSpPr>
        <p:spPr>
          <a:xfrm>
            <a:off x="0" y="1853248"/>
            <a:ext cx="10729070" cy="5004752"/>
          </a:xfrm>
        </p:spPr>
        <p:txBody>
          <a:bodyPr/>
          <a:lstStyle/>
          <a:p>
            <a:pPr algn="just"/>
            <a:r>
              <a:rPr lang="fr-FR" sz="3200" dirty="0"/>
              <a:t>• Comment les reconnaîtrons-nous, ces maladies nouvelles, comment soupçonnerions-nous leur existence avant qu’elles n’aient revêtu leurs costumes de  symptômes ? Il faut bien se résigner à l’ignorance des premiers cas évidents. Ils seront méconnus, confondus avec des maladies déjà existantes et ce n’est qu’après une longue période de tâtonnements que l’on dégagera le nouveau type pathologique du tableau des affections déjà classées. » Ch. Nicolle</a:t>
            </a:r>
          </a:p>
          <a:p>
            <a:endParaRPr lang="fr-FR" dirty="0"/>
          </a:p>
        </p:txBody>
      </p:sp>
      <p:sp>
        <p:nvSpPr>
          <p:cNvPr id="4" name="Espace réservé du pied de page 3"/>
          <p:cNvSpPr>
            <a:spLocks noGrp="1"/>
          </p:cNvSpPr>
          <p:nvPr>
            <p:ph type="ftr" sz="quarter" idx="11"/>
          </p:nvPr>
        </p:nvSpPr>
        <p:spPr/>
        <p:txBody>
          <a:bodyPr/>
          <a:lstStyle/>
          <a:p>
            <a:r>
              <a:rPr lang="fr-FR" smtClean="0"/>
              <a:t>yves de saint cyr</a:t>
            </a:r>
            <a:endParaRPr lang="fr-FR"/>
          </a:p>
        </p:txBody>
      </p:sp>
    </p:spTree>
    <p:extLst>
      <p:ext uri="{BB962C8B-B14F-4D97-AF65-F5344CB8AC3E}">
        <p14:creationId xmlns:p14="http://schemas.microsoft.com/office/powerpoint/2010/main" val="54929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950" y="208440"/>
            <a:ext cx="10446016" cy="781722"/>
          </a:xfrm>
        </p:spPr>
        <p:txBody>
          <a:bodyPr/>
          <a:lstStyle/>
          <a:p>
            <a:pPr algn="ctr"/>
            <a:r>
              <a:rPr lang="fr-FR" dirty="0">
                <a:solidFill>
                  <a:srgbClr val="FFFF00"/>
                </a:solidFill>
              </a:rPr>
              <a:t> </a:t>
            </a:r>
            <a:r>
              <a:rPr lang="fr-FR" b="1" dirty="0">
                <a:solidFill>
                  <a:srgbClr val="FFFF00"/>
                </a:solidFill>
              </a:rPr>
              <a:t>Infectiologie</a:t>
            </a:r>
            <a:r>
              <a:rPr lang="fr-FR" dirty="0">
                <a:solidFill>
                  <a:srgbClr val="FFFF00"/>
                </a:solidFill>
              </a:rPr>
              <a:t>/Infection inapparente</a:t>
            </a:r>
          </a:p>
        </p:txBody>
      </p:sp>
      <p:sp>
        <p:nvSpPr>
          <p:cNvPr id="3" name="Espace réservé du contenu 2"/>
          <p:cNvSpPr>
            <a:spLocks noGrp="1"/>
          </p:cNvSpPr>
          <p:nvPr>
            <p:ph idx="1"/>
          </p:nvPr>
        </p:nvSpPr>
        <p:spPr>
          <a:xfrm>
            <a:off x="0" y="1142112"/>
            <a:ext cx="10376451" cy="5613530"/>
          </a:xfrm>
        </p:spPr>
        <p:txBody>
          <a:bodyPr/>
          <a:lstStyle/>
          <a:p>
            <a:pPr algn="just"/>
            <a:r>
              <a:rPr lang="fr-FR" sz="3200" dirty="0"/>
              <a:t>Une infection définie par le pouvoir infectant du sang du porteur immunisé plus ou moins durablement et qui est asymptomatique. (décrit par </a:t>
            </a:r>
            <a:r>
              <a:rPr lang="fr-FR" sz="3200" dirty="0" err="1"/>
              <a:t>Ch</a:t>
            </a:r>
            <a:r>
              <a:rPr lang="fr-FR" sz="3200" dirty="0"/>
              <a:t> Nicolle)mais de telles infections se révèlent souvent aujourd’hui pathogène à distance </a:t>
            </a:r>
          </a:p>
          <a:p>
            <a:pPr algn="just"/>
            <a:r>
              <a:rPr lang="fr-FR" sz="3200" dirty="0"/>
              <a:t>Les infections à spirochètes inapparentes sont fréquentes chez les animaux de laboratoire et c’est probablement le cas chez les humains pour les Maladies vectorielles à tiques</a:t>
            </a:r>
          </a:p>
          <a:p>
            <a:endParaRPr lang="fr-FR" dirty="0"/>
          </a:p>
          <a:p>
            <a:endParaRPr lang="fr-FR" dirty="0"/>
          </a:p>
        </p:txBody>
      </p:sp>
      <p:sp>
        <p:nvSpPr>
          <p:cNvPr id="5" name="Espace réservé du pied de page 4">
            <a:extLst>
              <a:ext uri="{FF2B5EF4-FFF2-40B4-BE49-F238E27FC236}">
                <a16:creationId xmlns:a16="http://schemas.microsoft.com/office/drawing/2014/main" xmlns="" id="{17067604-857A-4E9B-9EBD-15FBDAC722A8}"/>
              </a:ext>
            </a:extLst>
          </p:cNvPr>
          <p:cNvSpPr>
            <a:spLocks noGrp="1"/>
          </p:cNvSpPr>
          <p:nvPr>
            <p:ph type="ftr" sz="quarter" idx="11"/>
          </p:nvPr>
        </p:nvSpPr>
        <p:spPr/>
        <p:txBody>
          <a:bodyPr/>
          <a:lstStyle/>
          <a:p>
            <a:r>
              <a:rPr lang="fr-FR"/>
              <a:t>yves de saint cyr</a:t>
            </a:r>
          </a:p>
        </p:txBody>
      </p:sp>
      <p:sp>
        <p:nvSpPr>
          <p:cNvPr id="4" name="Espace réservé du contenu 2">
            <a:extLst>
              <a:ext uri="{FF2B5EF4-FFF2-40B4-BE49-F238E27FC236}">
                <a16:creationId xmlns:a16="http://schemas.microsoft.com/office/drawing/2014/main" xmlns="" id="{367E0AFD-18B1-43A4-A80A-37F1D340F0D7}"/>
              </a:ext>
            </a:extLst>
          </p:cNvPr>
          <p:cNvSpPr txBox="1">
            <a:spLocks/>
          </p:cNvSpPr>
          <p:nvPr/>
        </p:nvSpPr>
        <p:spPr>
          <a:xfrm>
            <a:off x="612648" y="1600200"/>
            <a:ext cx="8153400" cy="4495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fr-FR" dirty="0"/>
          </a:p>
        </p:txBody>
      </p:sp>
    </p:spTree>
    <p:extLst>
      <p:ext uri="{BB962C8B-B14F-4D97-AF65-F5344CB8AC3E}">
        <p14:creationId xmlns:p14="http://schemas.microsoft.com/office/powerpoint/2010/main" val="372694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6300" y="216671"/>
            <a:ext cx="8153400" cy="1310640"/>
          </a:xfrm>
        </p:spPr>
        <p:txBody>
          <a:bodyPr>
            <a:normAutofit fontScale="90000"/>
          </a:bodyPr>
          <a:lstStyle/>
          <a:p>
            <a:r>
              <a:rPr lang="fr-FR" b="1" dirty="0">
                <a:solidFill>
                  <a:srgbClr val="FFFF00"/>
                </a:solidFill>
              </a:rPr>
              <a:t>Infectiologie /</a:t>
            </a:r>
            <a:r>
              <a:rPr lang="fr-FR" dirty="0">
                <a:solidFill>
                  <a:srgbClr val="FFFF00"/>
                </a:solidFill>
              </a:rPr>
              <a:t>Parasitisme intracellulaire /Introduction </a:t>
            </a:r>
          </a:p>
        </p:txBody>
      </p:sp>
      <p:sp>
        <p:nvSpPr>
          <p:cNvPr id="3" name="Espace réservé du contenu 2"/>
          <p:cNvSpPr>
            <a:spLocks noGrp="1"/>
          </p:cNvSpPr>
          <p:nvPr>
            <p:ph idx="1"/>
          </p:nvPr>
        </p:nvSpPr>
        <p:spPr>
          <a:xfrm>
            <a:off x="272955" y="1626752"/>
            <a:ext cx="11109278" cy="5087947"/>
          </a:xfrm>
        </p:spPr>
        <p:txBody>
          <a:bodyPr>
            <a:noAutofit/>
          </a:bodyPr>
          <a:lstStyle/>
          <a:p>
            <a:pPr algn="just"/>
            <a:r>
              <a:rPr lang="fr-FR" sz="2800" dirty="0"/>
              <a:t>C’est le domaine des infections froides (IF) dissimulées et peu apparentes</a:t>
            </a:r>
          </a:p>
          <a:p>
            <a:pPr algn="just"/>
            <a:r>
              <a:rPr lang="fr-FR" sz="2800" dirty="0"/>
              <a:t>Ces parasites échappent à l’action des anticorps</a:t>
            </a:r>
          </a:p>
          <a:p>
            <a:pPr algn="just"/>
            <a:r>
              <a:rPr lang="fr-FR" sz="2800" dirty="0"/>
              <a:t>Ils entrent dans le domaine contrôlé par les lymphocytes Natural killers (NK et T8 cytotoxiques)</a:t>
            </a:r>
          </a:p>
          <a:p>
            <a:pPr algn="just"/>
            <a:r>
              <a:rPr lang="fr-FR" sz="2800" dirty="0"/>
              <a:t>L’incidence pathogène est très variée concerne particulièrement des complications secondaires maladies inflammatoires prenant le devant de la scènes et encore qualifiées en 2018 de cause inconnues à défaut de reconnaissance</a:t>
            </a:r>
          </a:p>
        </p:txBody>
      </p:sp>
      <p:sp>
        <p:nvSpPr>
          <p:cNvPr id="4" name="Espace réservé du pied de page 3">
            <a:extLst>
              <a:ext uri="{FF2B5EF4-FFF2-40B4-BE49-F238E27FC236}">
                <a16:creationId xmlns:a16="http://schemas.microsoft.com/office/drawing/2014/main" xmlns="" id="{05BAAC47-FA3E-4559-B48F-9D846E27A59D}"/>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690600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185A05-E987-4634-BD75-C6B4FCD12402}"/>
              </a:ext>
            </a:extLst>
          </p:cNvPr>
          <p:cNvSpPr>
            <a:spLocks noGrp="1"/>
          </p:cNvSpPr>
          <p:nvPr>
            <p:ph type="title"/>
          </p:nvPr>
        </p:nvSpPr>
        <p:spPr>
          <a:xfrm>
            <a:off x="646111" y="163773"/>
            <a:ext cx="9404723" cy="1555845"/>
          </a:xfrm>
        </p:spPr>
        <p:txBody>
          <a:bodyPr/>
          <a:lstStyle/>
          <a:p>
            <a:r>
              <a:rPr lang="fr-FR" sz="4800" b="1" dirty="0">
                <a:solidFill>
                  <a:srgbClr val="FFFF00"/>
                </a:solidFill>
              </a:rPr>
              <a:t>Epidémiologie</a:t>
            </a:r>
            <a:r>
              <a:rPr lang="fr-FR" sz="4800" dirty="0">
                <a:solidFill>
                  <a:srgbClr val="FFFF00"/>
                </a:solidFill>
              </a:rPr>
              <a:t> de la maladie de </a:t>
            </a:r>
            <a:r>
              <a:rPr lang="fr-FR" sz="4800" b="1" dirty="0">
                <a:solidFill>
                  <a:srgbClr val="FFFF00"/>
                </a:solidFill>
              </a:rPr>
              <a:t>L</a:t>
            </a:r>
            <a:r>
              <a:rPr lang="fr-FR" sz="4800" b="1" dirty="0" smtClean="0">
                <a:solidFill>
                  <a:srgbClr val="FFFF00"/>
                </a:solidFill>
              </a:rPr>
              <a:t>yme</a:t>
            </a:r>
            <a:endParaRPr lang="fr-FR" sz="4800" b="1" dirty="0">
              <a:solidFill>
                <a:srgbClr val="FFFF00"/>
              </a:solidFill>
            </a:endParaRPr>
          </a:p>
        </p:txBody>
      </p:sp>
      <p:sp>
        <p:nvSpPr>
          <p:cNvPr id="3" name="Espace réservé du contenu 2">
            <a:extLst>
              <a:ext uri="{FF2B5EF4-FFF2-40B4-BE49-F238E27FC236}">
                <a16:creationId xmlns:a16="http://schemas.microsoft.com/office/drawing/2014/main" xmlns="" id="{F3FA46F2-AAFF-423F-B061-0E0A340EF1BA}"/>
              </a:ext>
            </a:extLst>
          </p:cNvPr>
          <p:cNvSpPr>
            <a:spLocks noGrp="1"/>
          </p:cNvSpPr>
          <p:nvPr>
            <p:ph idx="1"/>
          </p:nvPr>
        </p:nvSpPr>
        <p:spPr>
          <a:xfrm>
            <a:off x="0" y="2052919"/>
            <a:ext cx="11273051" cy="4620836"/>
          </a:xfrm>
        </p:spPr>
        <p:txBody>
          <a:bodyPr/>
          <a:lstStyle/>
          <a:p>
            <a:pPr marL="0" indent="0">
              <a:buNone/>
            </a:pPr>
            <a:r>
              <a:rPr lang="fr-FR" dirty="0"/>
              <a:t>	</a:t>
            </a:r>
            <a:r>
              <a:rPr lang="fr-FR" sz="4400" dirty="0" smtClean="0"/>
              <a:t>Transmission</a:t>
            </a:r>
          </a:p>
          <a:p>
            <a:pPr marL="0" indent="0">
              <a:buNone/>
            </a:pPr>
            <a:endParaRPr lang="fr-FR" sz="4400" dirty="0"/>
          </a:p>
          <a:p>
            <a:pPr marL="0" indent="0">
              <a:buNone/>
            </a:pPr>
            <a:r>
              <a:rPr lang="fr-FR" sz="4400" dirty="0"/>
              <a:t>	Facteurs </a:t>
            </a:r>
            <a:r>
              <a:rPr lang="fr-FR" sz="4400" dirty="0" smtClean="0"/>
              <a:t>bactériologiques</a:t>
            </a:r>
          </a:p>
          <a:p>
            <a:pPr marL="0" indent="0">
              <a:buNone/>
            </a:pPr>
            <a:endParaRPr lang="fr-FR" sz="4400" dirty="0"/>
          </a:p>
          <a:p>
            <a:pPr marL="0" indent="0">
              <a:buNone/>
            </a:pPr>
            <a:r>
              <a:rPr lang="fr-FR" sz="4400" dirty="0"/>
              <a:t>	Facteurs individuels</a:t>
            </a:r>
          </a:p>
          <a:p>
            <a:pPr marL="0" indent="0">
              <a:buNone/>
            </a:pPr>
            <a:endParaRPr lang="fr-FR" sz="4400" dirty="0"/>
          </a:p>
        </p:txBody>
      </p:sp>
      <p:sp>
        <p:nvSpPr>
          <p:cNvPr id="4" name="Espace réservé du pied de page 3">
            <a:extLst>
              <a:ext uri="{FF2B5EF4-FFF2-40B4-BE49-F238E27FC236}">
                <a16:creationId xmlns:a16="http://schemas.microsoft.com/office/drawing/2014/main" xmlns="" id="{6C1CB705-4D80-4F17-841F-667911431C3C}"/>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546196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28C029-E531-4953-A667-F344DD6D074E}"/>
              </a:ext>
            </a:extLst>
          </p:cNvPr>
          <p:cNvSpPr>
            <a:spLocks noGrp="1"/>
          </p:cNvSpPr>
          <p:nvPr>
            <p:ph type="title"/>
          </p:nvPr>
        </p:nvSpPr>
        <p:spPr>
          <a:xfrm>
            <a:off x="646111" y="0"/>
            <a:ext cx="9404723" cy="1132764"/>
          </a:xfrm>
        </p:spPr>
        <p:txBody>
          <a:bodyPr/>
          <a:lstStyle/>
          <a:p>
            <a:r>
              <a:rPr lang="fr-FR" sz="5400" b="1" dirty="0">
                <a:solidFill>
                  <a:srgbClr val="FFFF00"/>
                </a:solidFill>
              </a:rPr>
              <a:t>Epidémiologie </a:t>
            </a:r>
            <a:r>
              <a:rPr lang="fr-FR" sz="5400" dirty="0">
                <a:solidFill>
                  <a:srgbClr val="FFFF00"/>
                </a:solidFill>
              </a:rPr>
              <a:t>Transmission</a:t>
            </a:r>
          </a:p>
        </p:txBody>
      </p:sp>
      <p:sp>
        <p:nvSpPr>
          <p:cNvPr id="3" name="Espace réservé du contenu 2">
            <a:extLst>
              <a:ext uri="{FF2B5EF4-FFF2-40B4-BE49-F238E27FC236}">
                <a16:creationId xmlns:a16="http://schemas.microsoft.com/office/drawing/2014/main" xmlns="" id="{B89E5B9D-596B-4159-AF4B-8FFE78F02D70}"/>
              </a:ext>
            </a:extLst>
          </p:cNvPr>
          <p:cNvSpPr>
            <a:spLocks noGrp="1"/>
          </p:cNvSpPr>
          <p:nvPr>
            <p:ph idx="1"/>
          </p:nvPr>
        </p:nvSpPr>
        <p:spPr>
          <a:xfrm>
            <a:off x="0" y="1023582"/>
            <a:ext cx="11450472" cy="5718411"/>
          </a:xfrm>
        </p:spPr>
        <p:txBody>
          <a:bodyPr>
            <a:normAutofit lnSpcReduction="10000"/>
          </a:bodyPr>
          <a:lstStyle/>
          <a:p>
            <a:pPr algn="just"/>
            <a:r>
              <a:rPr lang="fr-FR" sz="2800" dirty="0"/>
              <a:t>Les tiques</a:t>
            </a:r>
          </a:p>
          <a:p>
            <a:pPr lvl="1" algn="just"/>
            <a:r>
              <a:rPr lang="fr-FR" sz="2800" dirty="0"/>
              <a:t>Vecteur principal attiré par les odeurs et le gaz carbonique</a:t>
            </a:r>
          </a:p>
          <a:p>
            <a:pPr lvl="1" algn="just"/>
            <a:r>
              <a:rPr lang="fr-FR" sz="2800" dirty="0"/>
              <a:t>Enfants cibles privilégiées (scoutisme)</a:t>
            </a:r>
          </a:p>
          <a:p>
            <a:pPr algn="just"/>
            <a:r>
              <a:rPr lang="fr-FR" sz="2800" dirty="0"/>
              <a:t>Insectes hématophages :rôle probable</a:t>
            </a:r>
          </a:p>
          <a:p>
            <a:pPr algn="just"/>
            <a:r>
              <a:rPr lang="fr-FR" sz="2800" dirty="0"/>
              <a:t>Contamination interhumaine</a:t>
            </a:r>
          </a:p>
          <a:p>
            <a:pPr lvl="1" algn="just"/>
            <a:r>
              <a:rPr lang="fr-FR" sz="2800" dirty="0"/>
              <a:t>Mère enfant : gestation et allaitement</a:t>
            </a:r>
          </a:p>
          <a:p>
            <a:pPr lvl="1" algn="just"/>
            <a:r>
              <a:rPr lang="fr-FR" sz="2800" dirty="0"/>
              <a:t>Transmission sexuelle plus probable dans le sens homme femme</a:t>
            </a:r>
          </a:p>
          <a:p>
            <a:pPr algn="just"/>
            <a:r>
              <a:rPr lang="fr-FR" sz="2800" dirty="0"/>
              <a:t>Détection de la contamination : plus souvent inconnue</a:t>
            </a:r>
          </a:p>
          <a:p>
            <a:pPr algn="just"/>
            <a:r>
              <a:rPr lang="fr-FR" sz="2800" dirty="0"/>
              <a:t>Transmission de la MDL précoce à différée de plusieurs dizaines d’années</a:t>
            </a:r>
          </a:p>
          <a:p>
            <a:pPr lvl="1"/>
            <a:endParaRPr lang="fr-FR" dirty="0"/>
          </a:p>
        </p:txBody>
      </p:sp>
      <p:sp>
        <p:nvSpPr>
          <p:cNvPr id="5" name="Espace réservé du pied de page 4">
            <a:extLst>
              <a:ext uri="{FF2B5EF4-FFF2-40B4-BE49-F238E27FC236}">
                <a16:creationId xmlns:a16="http://schemas.microsoft.com/office/drawing/2014/main" xmlns="" id="{F82012AE-DBAB-45EA-9DD7-BAA7FFE4320E}"/>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838974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5BD50F-4F32-4EB7-A6D6-B490F66EE4DD}"/>
              </a:ext>
            </a:extLst>
          </p:cNvPr>
          <p:cNvSpPr>
            <a:spLocks noGrp="1"/>
          </p:cNvSpPr>
          <p:nvPr>
            <p:ph type="title"/>
          </p:nvPr>
        </p:nvSpPr>
        <p:spPr>
          <a:xfrm>
            <a:off x="569912" y="12764"/>
            <a:ext cx="9404723" cy="893010"/>
          </a:xfrm>
        </p:spPr>
        <p:txBody>
          <a:bodyPr/>
          <a:lstStyle/>
          <a:p>
            <a:pPr algn="ctr"/>
            <a:r>
              <a:rPr lang="fr-FR" b="1" dirty="0">
                <a:solidFill>
                  <a:srgbClr val="FFFF00"/>
                </a:solidFill>
              </a:rPr>
              <a:t>Transmission </a:t>
            </a:r>
            <a:r>
              <a:rPr lang="fr-FR" dirty="0">
                <a:solidFill>
                  <a:srgbClr val="FFFF00"/>
                </a:solidFill>
              </a:rPr>
              <a:t>/Les tiques</a:t>
            </a:r>
            <a:br>
              <a:rPr lang="fr-FR" dirty="0">
                <a:solidFill>
                  <a:srgbClr val="FFFF00"/>
                </a:solidFill>
              </a:rPr>
            </a:br>
            <a:endParaRPr lang="fr-FR" dirty="0">
              <a:solidFill>
                <a:srgbClr val="FFFF00"/>
              </a:solidFill>
            </a:endParaRPr>
          </a:p>
        </p:txBody>
      </p:sp>
      <p:sp>
        <p:nvSpPr>
          <p:cNvPr id="3" name="Espace réservé du contenu 2">
            <a:extLst>
              <a:ext uri="{FF2B5EF4-FFF2-40B4-BE49-F238E27FC236}">
                <a16:creationId xmlns:a16="http://schemas.microsoft.com/office/drawing/2014/main" xmlns="" id="{C63FD8E6-883A-478D-B119-1C0519204332}"/>
              </a:ext>
            </a:extLst>
          </p:cNvPr>
          <p:cNvSpPr>
            <a:spLocks noGrp="1"/>
          </p:cNvSpPr>
          <p:nvPr>
            <p:ph idx="1"/>
          </p:nvPr>
        </p:nvSpPr>
        <p:spPr>
          <a:xfrm>
            <a:off x="95534" y="905774"/>
            <a:ext cx="11286699" cy="5822572"/>
          </a:xfrm>
        </p:spPr>
        <p:txBody>
          <a:bodyPr>
            <a:noAutofit/>
          </a:bodyPr>
          <a:lstStyle/>
          <a:p>
            <a:pPr algn="just"/>
            <a:r>
              <a:rPr lang="fr-FR" sz="3200" dirty="0"/>
              <a:t>• </a:t>
            </a:r>
            <a:r>
              <a:rPr lang="fr-FR" sz="3200" u="sng" dirty="0"/>
              <a:t>Arthropodes hématophages stricts: se nourrissent exclusivement de sang </a:t>
            </a:r>
            <a:r>
              <a:rPr lang="fr-FR" sz="3200" dirty="0"/>
              <a:t>• Ectoparasites : alternance de phases parasitaires sur hôtes de courte durée (qq minutes à 2 semaines) et de phases libres au sol de durée plus longue </a:t>
            </a:r>
            <a:endParaRPr lang="fr-FR" sz="3200" dirty="0" smtClean="0"/>
          </a:p>
          <a:p>
            <a:pPr algn="just"/>
            <a:endParaRPr lang="fr-FR" sz="3200" dirty="0"/>
          </a:p>
          <a:p>
            <a:pPr algn="just"/>
            <a:r>
              <a:rPr lang="fr-FR" sz="3200" dirty="0"/>
              <a:t>• Communications par phéromones (défense, identification et positionnement de l’hôte) comportement de rassemblement favorable à la survie de l’espèce : concentration des individus dans les sites favorables</a:t>
            </a:r>
          </a:p>
        </p:txBody>
      </p:sp>
      <p:sp>
        <p:nvSpPr>
          <p:cNvPr id="4" name="Espace réservé du pied de page 3">
            <a:extLst>
              <a:ext uri="{FF2B5EF4-FFF2-40B4-BE49-F238E27FC236}">
                <a16:creationId xmlns:a16="http://schemas.microsoft.com/office/drawing/2014/main" xmlns="" id="{B7052B55-2624-4AA1-8825-9B70DEADD444}"/>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63761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04F9F31-3C42-4C57-A286-7E0ABA15AF30}"/>
              </a:ext>
            </a:extLst>
          </p:cNvPr>
          <p:cNvSpPr>
            <a:spLocks noGrp="1"/>
          </p:cNvSpPr>
          <p:nvPr>
            <p:ph type="title"/>
          </p:nvPr>
        </p:nvSpPr>
        <p:spPr>
          <a:xfrm>
            <a:off x="1096673" y="134259"/>
            <a:ext cx="8946541" cy="606462"/>
          </a:xfrm>
        </p:spPr>
        <p:txBody>
          <a:bodyPr/>
          <a:lstStyle/>
          <a:p>
            <a:pPr algn="ctr"/>
            <a:r>
              <a:rPr lang="fr-FR" sz="3600" b="1" dirty="0">
                <a:solidFill>
                  <a:schemeClr val="accent1"/>
                </a:solidFill>
              </a:rPr>
              <a:t>Transmission /</a:t>
            </a:r>
            <a:r>
              <a:rPr lang="fr-FR" sz="3600" dirty="0">
                <a:solidFill>
                  <a:schemeClr val="accent1"/>
                </a:solidFill>
              </a:rPr>
              <a:t>Le rôle des tiques </a:t>
            </a:r>
          </a:p>
        </p:txBody>
      </p:sp>
      <p:sp>
        <p:nvSpPr>
          <p:cNvPr id="3" name="Espace réservé du contenu 2">
            <a:extLst>
              <a:ext uri="{FF2B5EF4-FFF2-40B4-BE49-F238E27FC236}">
                <a16:creationId xmlns:a16="http://schemas.microsoft.com/office/drawing/2014/main" xmlns="" id="{7C416857-7200-4A2A-A21E-B530D0E3071F}"/>
              </a:ext>
            </a:extLst>
          </p:cNvPr>
          <p:cNvSpPr>
            <a:spLocks noGrp="1"/>
          </p:cNvSpPr>
          <p:nvPr>
            <p:ph idx="1"/>
          </p:nvPr>
        </p:nvSpPr>
        <p:spPr>
          <a:xfrm>
            <a:off x="173672" y="846161"/>
            <a:ext cx="10744537" cy="6011839"/>
          </a:xfrm>
        </p:spPr>
        <p:txBody>
          <a:bodyPr>
            <a:noAutofit/>
          </a:bodyPr>
          <a:lstStyle/>
          <a:p>
            <a:pPr lvl="1" indent="-342900" algn="just"/>
            <a:r>
              <a:rPr lang="fr-FR" sz="2800" dirty="0"/>
              <a:t>• Depuis une vingtaine d’années, les tiques sont les vecteurs majeurs en pays tempérés (devançant les moustiques) : Comment un si petit groupe zoologique (moins de 900 espèces) a t-il pu prendre une telle importance ? </a:t>
            </a:r>
          </a:p>
          <a:p>
            <a:pPr lvl="1" algn="just"/>
            <a:r>
              <a:rPr lang="fr-FR" sz="2800" dirty="0"/>
              <a:t>• Elles sont capables d’adaptation rapide</a:t>
            </a:r>
          </a:p>
          <a:p>
            <a:pPr lvl="1" algn="just"/>
            <a:r>
              <a:rPr lang="fr-FR" sz="2800" dirty="0"/>
              <a:t> • Elles peuvent coloniser la plupart des milieux, y compris les plus hostiles </a:t>
            </a:r>
          </a:p>
          <a:p>
            <a:pPr lvl="1" algn="just"/>
            <a:r>
              <a:rPr lang="fr-FR" sz="2800" dirty="0"/>
              <a:t>• Elles transmettent des germes appartenant à des groupes variés</a:t>
            </a:r>
          </a:p>
          <a:p>
            <a:pPr lvl="1" algn="just"/>
            <a:r>
              <a:rPr lang="fr-FR" sz="2800" dirty="0"/>
              <a:t> • Elles participent à une intense circulation des germes entre groupes de vertébrés….. (échanges génétiques)</a:t>
            </a:r>
          </a:p>
          <a:p>
            <a:pPr marL="0" indent="0">
              <a:buNone/>
            </a:pPr>
            <a:endParaRPr lang="fr-FR" dirty="0"/>
          </a:p>
          <a:p>
            <a:pPr marL="0" indent="0">
              <a:buNone/>
            </a:pPr>
            <a:r>
              <a:rPr lang="fr-FR" dirty="0"/>
              <a:t> </a:t>
            </a:r>
          </a:p>
        </p:txBody>
      </p:sp>
      <p:sp>
        <p:nvSpPr>
          <p:cNvPr id="4" name="Espace réservé du pied de page 3">
            <a:extLst>
              <a:ext uri="{FF2B5EF4-FFF2-40B4-BE49-F238E27FC236}">
                <a16:creationId xmlns:a16="http://schemas.microsoft.com/office/drawing/2014/main" xmlns="" id="{9663AB36-B431-4628-9499-9AD4993DBEE9}"/>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3855659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122830"/>
            <a:ext cx="9404723" cy="955343"/>
          </a:xfrm>
        </p:spPr>
        <p:txBody>
          <a:bodyPr/>
          <a:lstStyle/>
          <a:p>
            <a:pPr algn="ctr"/>
            <a:r>
              <a:rPr lang="fr-FR" sz="5400" dirty="0" smtClean="0">
                <a:solidFill>
                  <a:srgbClr val="FFFF00"/>
                </a:solidFill>
              </a:rPr>
              <a:t>Remerciements</a:t>
            </a:r>
            <a:endParaRPr lang="fr-FR" sz="5400" dirty="0">
              <a:solidFill>
                <a:srgbClr val="FFFF00"/>
              </a:solidFill>
            </a:endParaRPr>
          </a:p>
        </p:txBody>
      </p:sp>
      <p:sp>
        <p:nvSpPr>
          <p:cNvPr id="3" name="Espace réservé du contenu 2"/>
          <p:cNvSpPr>
            <a:spLocks noGrp="1"/>
          </p:cNvSpPr>
          <p:nvPr>
            <p:ph sz="half" idx="1"/>
          </p:nvPr>
        </p:nvSpPr>
        <p:spPr>
          <a:xfrm>
            <a:off x="0" y="1078173"/>
            <a:ext cx="5499651" cy="5595582"/>
          </a:xfrm>
        </p:spPr>
        <p:txBody>
          <a:bodyPr/>
          <a:lstStyle/>
          <a:p>
            <a:r>
              <a:rPr lang="fr-FR" dirty="0" smtClean="0"/>
              <a:t>Dr Yves Cornette de Saint Cyr</a:t>
            </a:r>
          </a:p>
          <a:p>
            <a:r>
              <a:rPr lang="fr-FR" dirty="0" smtClean="0"/>
              <a:t>Mairie de Saint Marcel</a:t>
            </a:r>
          </a:p>
          <a:p>
            <a:r>
              <a:rPr lang="fr-FR" dirty="0" smtClean="0"/>
              <a:t>Mairie de Malestroit</a:t>
            </a:r>
          </a:p>
          <a:p>
            <a:r>
              <a:rPr lang="fr-FR" dirty="0" smtClean="0"/>
              <a:t>Paul </a:t>
            </a:r>
            <a:r>
              <a:rPr lang="fr-FR" dirty="0" err="1" smtClean="0"/>
              <a:t>Molac</a:t>
            </a:r>
            <a:r>
              <a:rPr lang="fr-FR" dirty="0" smtClean="0"/>
              <a:t> député </a:t>
            </a:r>
          </a:p>
          <a:p>
            <a:r>
              <a:rPr lang="fr-FR" dirty="0" smtClean="0"/>
              <a:t>Association Cinéma </a:t>
            </a:r>
            <a:r>
              <a:rPr lang="fr-FR" dirty="0" err="1" smtClean="0"/>
              <a:t>Armoric</a:t>
            </a:r>
            <a:endParaRPr lang="fr-FR" dirty="0" smtClean="0"/>
          </a:p>
          <a:p>
            <a:r>
              <a:rPr lang="fr-FR" dirty="0" smtClean="0"/>
              <a:t>Mutuelle du Pays de Vilaine</a:t>
            </a:r>
          </a:p>
          <a:p>
            <a:r>
              <a:rPr lang="fr-FR" dirty="0" smtClean="0"/>
              <a:t>Elus présents </a:t>
            </a:r>
          </a:p>
          <a:p>
            <a:r>
              <a:rPr lang="fr-FR" dirty="0" smtClean="0"/>
              <a:t>Médecins présents</a:t>
            </a:r>
          </a:p>
          <a:p>
            <a:r>
              <a:rPr lang="fr-FR" dirty="0" smtClean="0"/>
              <a:t>Soignants présents</a:t>
            </a:r>
          </a:p>
          <a:p>
            <a:r>
              <a:rPr lang="fr-FR" dirty="0" smtClean="0"/>
              <a:t>Malades présents</a:t>
            </a:r>
          </a:p>
          <a:p>
            <a:r>
              <a:rPr lang="fr-FR" dirty="0" smtClean="0"/>
              <a:t>Entourage des Malades</a:t>
            </a:r>
          </a:p>
          <a:p>
            <a:r>
              <a:rPr lang="fr-FR" dirty="0" smtClean="0"/>
              <a:t>Vous tous qui nous soutenez</a:t>
            </a:r>
          </a:p>
          <a:p>
            <a:r>
              <a:rPr lang="fr-FR" dirty="0" smtClean="0"/>
              <a:t>Tous ceux qu’on n’a pas nommé</a:t>
            </a:r>
            <a:endParaRPr lang="fr-FR" dirty="0"/>
          </a:p>
        </p:txBody>
      </p:sp>
      <p:sp>
        <p:nvSpPr>
          <p:cNvPr id="4" name="Espace réservé du contenu 3"/>
          <p:cNvSpPr>
            <a:spLocks noGrp="1"/>
          </p:cNvSpPr>
          <p:nvPr>
            <p:ph sz="half" idx="2"/>
          </p:nvPr>
        </p:nvSpPr>
        <p:spPr>
          <a:xfrm>
            <a:off x="5654494" y="1078174"/>
            <a:ext cx="5042451" cy="5779826"/>
          </a:xfrm>
        </p:spPr>
        <p:txBody>
          <a:bodyPr/>
          <a:lstStyle/>
          <a:p>
            <a:r>
              <a:rPr lang="fr-FR" dirty="0" smtClean="0"/>
              <a:t>Déroulement de cette réunion</a:t>
            </a:r>
          </a:p>
          <a:p>
            <a:r>
              <a:rPr lang="fr-FR" dirty="0" smtClean="0"/>
              <a:t>Présentation de Mère de Vie</a:t>
            </a:r>
          </a:p>
          <a:p>
            <a:r>
              <a:rPr lang="fr-FR" dirty="0" smtClean="0"/>
              <a:t>Présentation du </a:t>
            </a:r>
            <a:r>
              <a:rPr lang="fr-FR" dirty="0"/>
              <a:t>D</a:t>
            </a:r>
            <a:r>
              <a:rPr lang="fr-FR" dirty="0" smtClean="0"/>
              <a:t>r </a:t>
            </a:r>
            <a:r>
              <a:rPr lang="fr-FR" dirty="0" smtClean="0"/>
              <a:t>Cornette de Saint Cyr</a:t>
            </a:r>
          </a:p>
          <a:p>
            <a:r>
              <a:rPr lang="fr-FR" dirty="0" smtClean="0"/>
              <a:t>Présentation des élus locaux</a:t>
            </a:r>
          </a:p>
          <a:p>
            <a:r>
              <a:rPr lang="fr-FR" dirty="0" smtClean="0"/>
              <a:t>Première partie de la conférence: les origines et la nature de la Maladie de Lyme (ci-après dénommée </a:t>
            </a:r>
            <a:r>
              <a:rPr lang="fr-FR" dirty="0" smtClean="0">
                <a:solidFill>
                  <a:srgbClr val="FFFF00"/>
                </a:solidFill>
              </a:rPr>
              <a:t>MDL)</a:t>
            </a:r>
          </a:p>
          <a:p>
            <a:r>
              <a:rPr lang="fr-FR" dirty="0" smtClean="0">
                <a:solidFill>
                  <a:schemeClr val="tx1">
                    <a:lumMod val="95000"/>
                  </a:schemeClr>
                </a:solidFill>
              </a:rPr>
              <a:t>POSE de dix minutes avec quelques informations et distribution de Flyers Mère de Vie</a:t>
            </a:r>
          </a:p>
          <a:p>
            <a:r>
              <a:rPr lang="fr-FR" dirty="0" smtClean="0">
                <a:solidFill>
                  <a:schemeClr val="tx1">
                    <a:lumMod val="95000"/>
                  </a:schemeClr>
                </a:solidFill>
              </a:rPr>
              <a:t>Deuxième partie de la conférence: Traitements de la MDL et MDL Chronique</a:t>
            </a:r>
          </a:p>
          <a:p>
            <a:r>
              <a:rPr lang="fr-FR" dirty="0" smtClean="0">
                <a:solidFill>
                  <a:schemeClr val="tx1">
                    <a:lumMod val="95000"/>
                  </a:schemeClr>
                </a:solidFill>
              </a:rPr>
              <a:t>Questions des participants:</a:t>
            </a:r>
          </a:p>
          <a:p>
            <a:r>
              <a:rPr lang="fr-FR" dirty="0" smtClean="0">
                <a:solidFill>
                  <a:schemeClr val="tx1">
                    <a:lumMod val="95000"/>
                  </a:schemeClr>
                </a:solidFill>
              </a:rPr>
              <a:t>CONCLUSIONS</a:t>
            </a:r>
          </a:p>
          <a:p>
            <a:r>
              <a:rPr lang="fr-FR" dirty="0" smtClean="0">
                <a:solidFill>
                  <a:schemeClr val="tx1">
                    <a:lumMod val="95000"/>
                  </a:schemeClr>
                </a:solidFill>
              </a:rPr>
              <a:t>Infos pratiques</a:t>
            </a:r>
          </a:p>
          <a:p>
            <a:endParaRPr lang="fr-FR" dirty="0">
              <a:solidFill>
                <a:schemeClr val="tx1">
                  <a:lumMod val="95000"/>
                </a:schemeClr>
              </a:solidFill>
            </a:endParaRPr>
          </a:p>
        </p:txBody>
      </p:sp>
      <p:sp>
        <p:nvSpPr>
          <p:cNvPr id="5" name="Espace réservé du pied de page 4"/>
          <p:cNvSpPr>
            <a:spLocks noGrp="1"/>
          </p:cNvSpPr>
          <p:nvPr>
            <p:ph type="ftr" sz="quarter" idx="11"/>
          </p:nvPr>
        </p:nvSpPr>
        <p:spPr>
          <a:xfrm rot="5400000">
            <a:off x="9445510" y="3097919"/>
            <a:ext cx="3859795" cy="559559"/>
          </a:xfrm>
        </p:spPr>
        <p:txBody>
          <a:bodyPr/>
          <a:lstStyle/>
          <a:p>
            <a:r>
              <a:rPr lang="fr-FR" dirty="0" err="1" smtClean="0"/>
              <a:t>yves</a:t>
            </a:r>
            <a:r>
              <a:rPr lang="fr-FR" dirty="0" smtClean="0"/>
              <a:t> de saint </a:t>
            </a:r>
            <a:r>
              <a:rPr lang="fr-FR" dirty="0" err="1" smtClean="0"/>
              <a:t>cyr</a:t>
            </a:r>
            <a:endParaRPr lang="fr-FR" dirty="0" smtClean="0"/>
          </a:p>
          <a:p>
            <a:endParaRPr lang="fr-FR" dirty="0"/>
          </a:p>
        </p:txBody>
      </p:sp>
    </p:spTree>
    <p:extLst>
      <p:ext uri="{BB962C8B-B14F-4D97-AF65-F5344CB8AC3E}">
        <p14:creationId xmlns:p14="http://schemas.microsoft.com/office/powerpoint/2010/main" val="824211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604310" cy="832513"/>
          </a:xfrm>
        </p:spPr>
        <p:txBody>
          <a:bodyPr/>
          <a:lstStyle/>
          <a:p>
            <a:pPr algn="ctr"/>
            <a:r>
              <a:rPr lang="fr-FR" dirty="0"/>
              <a:t>.</a:t>
            </a:r>
            <a:r>
              <a:rPr lang="fr-FR" b="1" dirty="0">
                <a:solidFill>
                  <a:srgbClr val="FFFF00"/>
                </a:solidFill>
              </a:rPr>
              <a:t>Infectiologie </a:t>
            </a:r>
            <a:r>
              <a:rPr lang="fr-FR" dirty="0">
                <a:solidFill>
                  <a:srgbClr val="FFFF00"/>
                </a:solidFill>
              </a:rPr>
              <a:t>Parasitisme Intra cellulaire</a:t>
            </a:r>
          </a:p>
        </p:txBody>
      </p:sp>
      <p:pic>
        <p:nvPicPr>
          <p:cNvPr id="10242" name="Picture 2" descr="D:\DCIM\244_0306\IMGP2178.JPG"/>
          <p:cNvPicPr>
            <a:picLocks noGrp="1" noChangeAspect="1" noChangeArrowheads="1"/>
          </p:cNvPicPr>
          <p:nvPr>
            <p:ph idx="1"/>
          </p:nvPr>
        </p:nvPicPr>
        <p:blipFill rotWithShape="1">
          <a:blip r:embed="rId3" cstate="print"/>
          <a:srcRect b="14215"/>
          <a:stretch/>
        </p:blipFill>
        <p:spPr bwMode="auto">
          <a:xfrm>
            <a:off x="313900" y="832513"/>
            <a:ext cx="10181228" cy="5868538"/>
          </a:xfrm>
          <a:prstGeom prst="rect">
            <a:avLst/>
          </a:prstGeom>
          <a:noFill/>
        </p:spPr>
      </p:pic>
      <p:sp>
        <p:nvSpPr>
          <p:cNvPr id="3" name="Espace réservé du pied de page 2">
            <a:extLst>
              <a:ext uri="{FF2B5EF4-FFF2-40B4-BE49-F238E27FC236}">
                <a16:creationId xmlns:a16="http://schemas.microsoft.com/office/drawing/2014/main" xmlns="" id="{775F261B-F9BD-4F5F-806F-7324A6036BF3}"/>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548772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CIM\244_0306\IMGP2179.JPG"/>
          <p:cNvPicPr>
            <a:picLocks noGrp="1" noChangeAspect="1" noChangeArrowheads="1"/>
          </p:cNvPicPr>
          <p:nvPr>
            <p:ph idx="1"/>
          </p:nvPr>
        </p:nvPicPr>
        <p:blipFill>
          <a:blip r:embed="rId3" cstate="print"/>
          <a:srcRect/>
          <a:stretch>
            <a:fillRect/>
          </a:stretch>
        </p:blipFill>
        <p:spPr bwMode="auto">
          <a:xfrm>
            <a:off x="723331" y="-23754"/>
            <a:ext cx="9307773" cy="6881754"/>
          </a:xfrm>
          <a:prstGeom prst="rect">
            <a:avLst/>
          </a:prstGeom>
          <a:noFill/>
        </p:spPr>
      </p:pic>
      <p:sp>
        <p:nvSpPr>
          <p:cNvPr id="3" name="Espace réservé du pied de page 2">
            <a:extLst>
              <a:ext uri="{FF2B5EF4-FFF2-40B4-BE49-F238E27FC236}">
                <a16:creationId xmlns:a16="http://schemas.microsoft.com/office/drawing/2014/main" xmlns="" id="{44A28529-4EAF-48A5-8FDA-1999726B8C96}"/>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141927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3849" y="150125"/>
            <a:ext cx="9999300" cy="1719619"/>
          </a:xfrm>
        </p:spPr>
        <p:txBody>
          <a:bodyPr>
            <a:normAutofit fontScale="90000"/>
          </a:bodyPr>
          <a:lstStyle/>
          <a:p>
            <a:pPr algn="ctr"/>
            <a:r>
              <a:rPr lang="fr-FR" sz="4400" b="1" dirty="0">
                <a:solidFill>
                  <a:srgbClr val="FFFF00"/>
                </a:solidFill>
              </a:rPr>
              <a:t>Infectiologie /Parasitisme intracellulaire  /</a:t>
            </a:r>
            <a:r>
              <a:rPr lang="fr-FR" sz="4400" dirty="0">
                <a:solidFill>
                  <a:srgbClr val="FFFF00"/>
                </a:solidFill>
              </a:rPr>
              <a:t>infections à bactéries intra-cellulaires </a:t>
            </a:r>
            <a:r>
              <a:rPr lang="fr-FR" dirty="0"/>
              <a:t/>
            </a:r>
            <a:br>
              <a:rPr lang="fr-FR" dirty="0"/>
            </a:br>
            <a:endParaRPr lang="fr-FR" sz="3100" dirty="0"/>
          </a:p>
        </p:txBody>
      </p:sp>
      <p:sp>
        <p:nvSpPr>
          <p:cNvPr id="3" name="Espace réservé du contenu 2"/>
          <p:cNvSpPr>
            <a:spLocks noGrp="1"/>
          </p:cNvSpPr>
          <p:nvPr>
            <p:ph idx="1"/>
          </p:nvPr>
        </p:nvSpPr>
        <p:spPr>
          <a:xfrm>
            <a:off x="0" y="1447800"/>
            <a:ext cx="11241157" cy="5211417"/>
          </a:xfrm>
        </p:spPr>
        <p:txBody>
          <a:bodyPr>
            <a:normAutofit fontScale="92500" lnSpcReduction="20000"/>
          </a:bodyPr>
          <a:lstStyle/>
          <a:p>
            <a:endParaRPr lang="fr-FR" dirty="0"/>
          </a:p>
          <a:p>
            <a:pPr algn="just"/>
            <a:r>
              <a:rPr lang="fr-FR" sz="3300" dirty="0"/>
              <a:t>Les infections vectorielles à tique : virales ou bactérienne sont concernées</a:t>
            </a:r>
          </a:p>
          <a:p>
            <a:pPr algn="just"/>
            <a:r>
              <a:rPr lang="fr-FR" sz="3300" dirty="0"/>
              <a:t>Les particularités méconnues de ces infections sont exposées </a:t>
            </a:r>
            <a:r>
              <a:rPr lang="fr-FR" sz="3200" dirty="0"/>
              <a:t>dans le </a:t>
            </a:r>
            <a:r>
              <a:rPr lang="fr-FR" sz="3200" b="1" dirty="0"/>
              <a:t>cours récent de Charlotte DENTAN </a:t>
            </a:r>
            <a:r>
              <a:rPr lang="fr-FR" sz="3200" dirty="0"/>
              <a:t>Service de Maladies Infectieuses et Tropicales CHUGA du </a:t>
            </a:r>
            <a:r>
              <a:rPr lang="fr-FR" sz="3200" dirty="0" err="1"/>
              <a:t>DU</a:t>
            </a:r>
            <a:r>
              <a:rPr lang="fr-FR" sz="3200" dirty="0"/>
              <a:t> de Thérapeutiques Anti-Infectieuses de Grenoble 25/01/2017</a:t>
            </a:r>
          </a:p>
          <a:p>
            <a:pPr algn="just"/>
            <a:r>
              <a:rPr lang="fr-FR" sz="3200" dirty="0"/>
              <a:t>Nous verrons quelques diapos de ce cours intéressant les principales pathologies concernées mais la MLD chronique ne fait pas encore partie de cet enseignement pour </a:t>
            </a:r>
            <a:r>
              <a:rPr lang="fr-FR" sz="3200" dirty="0" err="1"/>
              <a:t>spécialites</a:t>
            </a:r>
            <a:endParaRPr lang="fr-FR" sz="3200" dirty="0"/>
          </a:p>
        </p:txBody>
      </p:sp>
      <p:sp>
        <p:nvSpPr>
          <p:cNvPr id="4" name="Espace réservé du pied de page 3">
            <a:extLst>
              <a:ext uri="{FF2B5EF4-FFF2-40B4-BE49-F238E27FC236}">
                <a16:creationId xmlns:a16="http://schemas.microsoft.com/office/drawing/2014/main" xmlns="" id="{8CD4BBD3-460B-4BB3-83B0-DBBDC5B23961}"/>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400938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77015" cy="1555845"/>
          </a:xfrm>
        </p:spPr>
        <p:txBody>
          <a:bodyPr/>
          <a:lstStyle/>
          <a:p>
            <a:pPr algn="ctr"/>
            <a:r>
              <a:rPr lang="fr-FR" sz="4000" b="1" dirty="0">
                <a:solidFill>
                  <a:srgbClr val="FFFF00"/>
                </a:solidFill>
              </a:rPr>
              <a:t>Infectiologie /Parasitisme intracellulaire /</a:t>
            </a:r>
            <a:r>
              <a:rPr lang="fr-FR" sz="4000" dirty="0">
                <a:solidFill>
                  <a:srgbClr val="FFFF00"/>
                </a:solidFill>
              </a:rPr>
              <a:t>fragmentation des spirochètes</a:t>
            </a:r>
            <a:endParaRPr lang="fr-FR" sz="4000" dirty="0"/>
          </a:p>
        </p:txBody>
      </p:sp>
      <p:sp>
        <p:nvSpPr>
          <p:cNvPr id="3" name="Espace réservé du contenu 2"/>
          <p:cNvSpPr>
            <a:spLocks noGrp="1"/>
          </p:cNvSpPr>
          <p:nvPr>
            <p:ph idx="1"/>
          </p:nvPr>
        </p:nvSpPr>
        <p:spPr>
          <a:xfrm>
            <a:off x="0" y="1447800"/>
            <a:ext cx="10577015" cy="5157716"/>
          </a:xfrm>
        </p:spPr>
        <p:txBody>
          <a:bodyPr/>
          <a:lstStyle/>
          <a:p>
            <a:pPr algn="just"/>
            <a:r>
              <a:rPr lang="fr-FR" sz="3200" dirty="0"/>
              <a:t>Observant des rats soumis à une injection de broyat de poux infectés par un repas de sang contaminé (fièvre récurrente)Nicolle constate que la contamination ne réussit vraiment et massivement que si elle est exécutée avec du broyat préparé 6 jours après le repas infectant les </a:t>
            </a:r>
            <a:r>
              <a:rPr lang="fr-FR" sz="3200" dirty="0" err="1"/>
              <a:t>poux.A</a:t>
            </a:r>
            <a:r>
              <a:rPr lang="fr-FR" sz="3200" dirty="0"/>
              <a:t> l’inverse le plasma contenant des spirochètes n’est pas infectant</a:t>
            </a:r>
          </a:p>
          <a:p>
            <a:endParaRPr lang="fr-FR" dirty="0"/>
          </a:p>
        </p:txBody>
      </p:sp>
      <p:sp>
        <p:nvSpPr>
          <p:cNvPr id="4" name="Espace réservé du pied de page 3"/>
          <p:cNvSpPr>
            <a:spLocks noGrp="1"/>
          </p:cNvSpPr>
          <p:nvPr>
            <p:ph type="ftr" sz="quarter" idx="11"/>
          </p:nvPr>
        </p:nvSpPr>
        <p:spPr/>
        <p:txBody>
          <a:bodyPr/>
          <a:lstStyle/>
          <a:p>
            <a:r>
              <a:rPr lang="fr-FR" smtClean="0"/>
              <a:t>yves de saint cyr</a:t>
            </a:r>
            <a:endParaRPr lang="fr-FR"/>
          </a:p>
        </p:txBody>
      </p:sp>
    </p:spTree>
    <p:extLst>
      <p:ext uri="{BB962C8B-B14F-4D97-AF65-F5344CB8AC3E}">
        <p14:creationId xmlns:p14="http://schemas.microsoft.com/office/powerpoint/2010/main" val="2018396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603" y="3220"/>
            <a:ext cx="10637559" cy="1444580"/>
          </a:xfrm>
        </p:spPr>
        <p:txBody>
          <a:bodyPr>
            <a:noAutofit/>
          </a:bodyPr>
          <a:lstStyle/>
          <a:p>
            <a:r>
              <a:rPr lang="fr-FR" sz="4000" b="1" dirty="0">
                <a:solidFill>
                  <a:srgbClr val="FFFF00"/>
                </a:solidFill>
              </a:rPr>
              <a:t>Infectiologie /Parasitisme intracellulaire /</a:t>
            </a:r>
            <a:r>
              <a:rPr lang="fr-FR" sz="4000" dirty="0">
                <a:solidFill>
                  <a:srgbClr val="FFFF00"/>
                </a:solidFill>
              </a:rPr>
              <a:t>fragmentation des </a:t>
            </a:r>
            <a:r>
              <a:rPr lang="fr-FR" sz="4000" dirty="0" smtClean="0">
                <a:solidFill>
                  <a:srgbClr val="FFFF00"/>
                </a:solidFill>
              </a:rPr>
              <a:t>spirochètes (2)</a:t>
            </a:r>
            <a:endParaRPr lang="fr-FR" sz="4000" dirty="0">
              <a:solidFill>
                <a:srgbClr val="FFFF00"/>
              </a:solidFill>
            </a:endParaRPr>
          </a:p>
        </p:txBody>
      </p:sp>
      <p:sp>
        <p:nvSpPr>
          <p:cNvPr id="3" name="Espace réservé du contenu 2"/>
          <p:cNvSpPr>
            <a:spLocks noGrp="1"/>
          </p:cNvSpPr>
          <p:nvPr>
            <p:ph idx="1"/>
          </p:nvPr>
        </p:nvSpPr>
        <p:spPr>
          <a:xfrm>
            <a:off x="0" y="1447800"/>
            <a:ext cx="11548614" cy="5304375"/>
          </a:xfrm>
        </p:spPr>
        <p:txBody>
          <a:bodyPr>
            <a:noAutofit/>
          </a:bodyPr>
          <a:lstStyle/>
          <a:p>
            <a:pPr algn="just"/>
            <a:r>
              <a:rPr lang="fr-FR" sz="2800" dirty="0" smtClean="0"/>
              <a:t>Or </a:t>
            </a:r>
            <a:r>
              <a:rPr lang="fr-FR" sz="2800" dirty="0"/>
              <a:t>l’examen des poux révélant des spirochètes après le repas infectant montrait leur disparition au bout de 12 heures. Si il a fallu plus de 5 jours pour obtenir une contamination massive de spirochètes adultes cela laisse penser qu’un processus de renouvellement s’était produit non pas avec la duplication de spirochètes résiduels inexistants mais bien à partir des multiples particules issues de la fragmentation chez le poux des premiers spirochètes. </a:t>
            </a:r>
          </a:p>
          <a:p>
            <a:pPr algn="just"/>
            <a:r>
              <a:rPr lang="fr-FR" sz="2800" dirty="0"/>
              <a:t>Phénomène de particules </a:t>
            </a:r>
            <a:r>
              <a:rPr lang="fr-FR" sz="2800" dirty="0" err="1"/>
              <a:t>inframicrobes</a:t>
            </a:r>
            <a:r>
              <a:rPr lang="fr-FR" sz="2800" dirty="0"/>
              <a:t> contrôlé par d’autres auteurs notamment pour le BK et le bacille de la lèpre. </a:t>
            </a:r>
          </a:p>
        </p:txBody>
      </p:sp>
      <p:sp>
        <p:nvSpPr>
          <p:cNvPr id="4" name="Espace réservé du pied de page 3">
            <a:extLst>
              <a:ext uri="{FF2B5EF4-FFF2-40B4-BE49-F238E27FC236}">
                <a16:creationId xmlns:a16="http://schemas.microsoft.com/office/drawing/2014/main" xmlns="" id="{C959C04D-530A-48CD-A4D2-ACE8E1451FB2}"/>
              </a:ext>
            </a:extLst>
          </p:cNvPr>
          <p:cNvSpPr>
            <a:spLocks noGrp="1"/>
          </p:cNvSpPr>
          <p:nvPr>
            <p:ph type="ftr" sz="quarter" idx="11"/>
          </p:nvPr>
        </p:nvSpPr>
        <p:spPr/>
        <p:txBody>
          <a:bodyPr/>
          <a:lstStyle/>
          <a:p>
            <a:r>
              <a:rPr lang="fr-FR" dirty="0" err="1"/>
              <a:t>yves</a:t>
            </a:r>
            <a:r>
              <a:rPr lang="fr-FR" dirty="0"/>
              <a:t> de saint </a:t>
            </a:r>
            <a:r>
              <a:rPr lang="fr-FR" dirty="0" err="1"/>
              <a:t>cyr</a:t>
            </a:r>
            <a:endParaRPr lang="fr-FR" dirty="0"/>
          </a:p>
        </p:txBody>
      </p:sp>
    </p:spTree>
    <p:extLst>
      <p:ext uri="{BB962C8B-B14F-4D97-AF65-F5344CB8AC3E}">
        <p14:creationId xmlns:p14="http://schemas.microsoft.com/office/powerpoint/2010/main" val="2687528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3132"/>
            <a:ext cx="10508776" cy="1039419"/>
          </a:xfrm>
        </p:spPr>
        <p:txBody>
          <a:bodyPr/>
          <a:lstStyle/>
          <a:p>
            <a:pPr algn="ctr"/>
            <a:r>
              <a:rPr lang="fr-FR" sz="3200" b="1" dirty="0">
                <a:solidFill>
                  <a:srgbClr val="FFFF00"/>
                </a:solidFill>
              </a:rPr>
              <a:t>Parasitisme intracellulaire </a:t>
            </a:r>
            <a:r>
              <a:rPr lang="fr-FR" sz="3200" dirty="0">
                <a:solidFill>
                  <a:srgbClr val="FFFF00"/>
                </a:solidFill>
              </a:rPr>
              <a:t>/Formes micro-particulaire de multiplication des spirochètes</a:t>
            </a:r>
          </a:p>
        </p:txBody>
      </p:sp>
      <p:sp>
        <p:nvSpPr>
          <p:cNvPr id="3" name="Espace réservé du contenu 2"/>
          <p:cNvSpPr>
            <a:spLocks noGrp="1"/>
          </p:cNvSpPr>
          <p:nvPr>
            <p:ph idx="1"/>
          </p:nvPr>
        </p:nvSpPr>
        <p:spPr>
          <a:xfrm>
            <a:off x="0" y="1337481"/>
            <a:ext cx="11609275" cy="5365243"/>
          </a:xfrm>
        </p:spPr>
        <p:txBody>
          <a:bodyPr>
            <a:normAutofit/>
          </a:bodyPr>
          <a:lstStyle/>
          <a:p>
            <a:pPr algn="just"/>
            <a:r>
              <a:rPr lang="fr-FR" sz="2800" dirty="0"/>
              <a:t>La démonstration de l’existence de ces formes donnée par Charles Nicolle s’observe par le foisonnement rapide de spirochètes en culture des cellules les abritant.</a:t>
            </a:r>
          </a:p>
          <a:p>
            <a:pPr algn="just"/>
            <a:r>
              <a:rPr lang="fr-FR" sz="2800" dirty="0"/>
              <a:t>L’observation au microscope optique à fond noir et contraste de phase montre in vivo des particules en croissance se regroupant en colonies aboutissant a des filaments animés type spirochètes. Et ce phénomène est particulièrement observable dans le périmètre de champ d’hématies éclatées mécaniquement, souvent dès la première minute illustrant l’habitation des globules par un grand nombre de fines particules embryons probables de spirochètes</a:t>
            </a:r>
          </a:p>
          <a:p>
            <a:endParaRPr lang="fr-FR" dirty="0"/>
          </a:p>
        </p:txBody>
      </p:sp>
      <p:sp>
        <p:nvSpPr>
          <p:cNvPr id="4" name="Espace réservé du pied de page 3">
            <a:extLst>
              <a:ext uri="{FF2B5EF4-FFF2-40B4-BE49-F238E27FC236}">
                <a16:creationId xmlns:a16="http://schemas.microsoft.com/office/drawing/2014/main" xmlns="" id="{71FDD6E7-4D68-4549-8F69-14D052DDF862}"/>
              </a:ext>
            </a:extLst>
          </p:cNvPr>
          <p:cNvSpPr>
            <a:spLocks noGrp="1"/>
          </p:cNvSpPr>
          <p:nvPr>
            <p:ph type="ftr" sz="quarter" idx="11"/>
          </p:nvPr>
        </p:nvSpPr>
        <p:spPr/>
        <p:txBody>
          <a:bodyPr/>
          <a:lstStyle/>
          <a:p>
            <a:r>
              <a:rPr lang="fr-FR" dirty="0"/>
              <a:t>yves de saint cyr</a:t>
            </a:r>
          </a:p>
        </p:txBody>
      </p:sp>
    </p:spTree>
    <p:extLst>
      <p:ext uri="{BB962C8B-B14F-4D97-AF65-F5344CB8AC3E}">
        <p14:creationId xmlns:p14="http://schemas.microsoft.com/office/powerpoint/2010/main" val="645462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130" y="1"/>
            <a:ext cx="9404723" cy="1300386"/>
          </a:xfrm>
        </p:spPr>
        <p:txBody>
          <a:bodyPr>
            <a:normAutofit fontScale="90000"/>
          </a:bodyPr>
          <a:lstStyle/>
          <a:p>
            <a:r>
              <a:rPr lang="fr-FR" b="1" dirty="0">
                <a:solidFill>
                  <a:srgbClr val="FFFF00"/>
                </a:solidFill>
              </a:rPr>
              <a:t> </a:t>
            </a:r>
            <a:r>
              <a:rPr lang="fr-FR" b="1" dirty="0" smtClean="0">
                <a:solidFill>
                  <a:srgbClr val="FFFF00"/>
                </a:solidFill>
              </a:rPr>
              <a:t>Infectiologie/</a:t>
            </a:r>
            <a:r>
              <a:rPr lang="fr-FR" dirty="0" smtClean="0">
                <a:solidFill>
                  <a:srgbClr val="FFFF00"/>
                </a:solidFill>
              </a:rPr>
              <a:t>Parasitisme intracellulaire </a:t>
            </a:r>
            <a:r>
              <a:rPr lang="fr-FR" dirty="0">
                <a:solidFill>
                  <a:srgbClr val="FFFF00"/>
                </a:solidFill>
              </a:rPr>
              <a:t>/Conclusions pour les bactéries</a:t>
            </a:r>
          </a:p>
        </p:txBody>
      </p:sp>
      <p:sp>
        <p:nvSpPr>
          <p:cNvPr id="3" name="Espace réservé du contenu 2"/>
          <p:cNvSpPr>
            <a:spLocks noGrp="1"/>
          </p:cNvSpPr>
          <p:nvPr>
            <p:ph idx="1"/>
          </p:nvPr>
        </p:nvSpPr>
        <p:spPr>
          <a:xfrm>
            <a:off x="109181" y="1447800"/>
            <a:ext cx="10822675" cy="5410199"/>
          </a:xfrm>
        </p:spPr>
        <p:txBody>
          <a:bodyPr>
            <a:normAutofit/>
          </a:bodyPr>
          <a:lstStyle/>
          <a:p>
            <a:pPr algn="just"/>
            <a:r>
              <a:rPr lang="fr-FR" sz="2800" dirty="0"/>
              <a:t>Particularités des intracellulaires qui cherchent à être phagocytées </a:t>
            </a:r>
          </a:p>
          <a:p>
            <a:pPr algn="just"/>
            <a:r>
              <a:rPr lang="fr-FR" sz="2800" dirty="0"/>
              <a:t>• Spécificité cellule cible/</a:t>
            </a:r>
            <a:r>
              <a:rPr lang="fr-FR" sz="2800" dirty="0" err="1"/>
              <a:t>pathogénicité</a:t>
            </a:r>
            <a:r>
              <a:rPr lang="fr-FR" sz="2800" dirty="0"/>
              <a:t> </a:t>
            </a:r>
          </a:p>
          <a:p>
            <a:pPr algn="just"/>
            <a:r>
              <a:rPr lang="fr-FR" sz="2800" dirty="0"/>
              <a:t>• Difficultés de traitement </a:t>
            </a:r>
          </a:p>
          <a:p>
            <a:pPr lvl="1" algn="just"/>
            <a:r>
              <a:rPr lang="fr-FR" sz="2800" dirty="0"/>
              <a:t>– Intérêt pH et </a:t>
            </a:r>
            <a:r>
              <a:rPr lang="fr-FR" sz="2800" dirty="0" err="1"/>
              <a:t>Plaquenil</a:t>
            </a:r>
            <a:r>
              <a:rPr lang="fr-FR" sz="2800" dirty="0"/>
              <a:t> certain </a:t>
            </a:r>
          </a:p>
          <a:p>
            <a:pPr lvl="1" algn="just"/>
            <a:r>
              <a:rPr lang="fr-FR" sz="2800" dirty="0"/>
              <a:t>– Apport des modèles cellulaires mais difficultés d’extrapoler les résultats à la situation clinique </a:t>
            </a:r>
          </a:p>
          <a:p>
            <a:pPr lvl="1" algn="just"/>
            <a:r>
              <a:rPr lang="fr-FR" sz="2800" dirty="0"/>
              <a:t>– Données cliniques essentielles dans l’élaboration des recommandations thérapeutiques </a:t>
            </a:r>
          </a:p>
          <a:p>
            <a:pPr algn="just"/>
            <a:r>
              <a:rPr lang="fr-FR" sz="2800" dirty="0"/>
              <a:t>• </a:t>
            </a:r>
            <a:r>
              <a:rPr lang="fr-FR" sz="2800" dirty="0" err="1"/>
              <a:t>Doxycycline</a:t>
            </a:r>
            <a:r>
              <a:rPr lang="fr-FR" sz="2800" dirty="0"/>
              <a:t>: souvent le traitement de référence</a:t>
            </a:r>
          </a:p>
        </p:txBody>
      </p:sp>
      <p:sp>
        <p:nvSpPr>
          <p:cNvPr id="4" name="Espace réservé du pied de page 3">
            <a:extLst>
              <a:ext uri="{FF2B5EF4-FFF2-40B4-BE49-F238E27FC236}">
                <a16:creationId xmlns:a16="http://schemas.microsoft.com/office/drawing/2014/main" xmlns="" id="{B8BF5DD1-CEEE-4D92-804A-82EA8BCF31D2}"/>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896564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826FD2-A7B3-404F-B510-369A6FADB421}"/>
              </a:ext>
            </a:extLst>
          </p:cNvPr>
          <p:cNvSpPr>
            <a:spLocks noGrp="1"/>
          </p:cNvSpPr>
          <p:nvPr>
            <p:ph type="title"/>
          </p:nvPr>
        </p:nvSpPr>
        <p:spPr>
          <a:xfrm>
            <a:off x="646111" y="122830"/>
            <a:ext cx="9404723" cy="1023582"/>
          </a:xfrm>
        </p:spPr>
        <p:txBody>
          <a:bodyPr/>
          <a:lstStyle/>
          <a:p>
            <a:r>
              <a:rPr lang="fr-FR" sz="5400" b="1" dirty="0">
                <a:solidFill>
                  <a:srgbClr val="FFFF00"/>
                </a:solidFill>
              </a:rPr>
              <a:t>Aspects cliniques des MDL</a:t>
            </a:r>
          </a:p>
        </p:txBody>
      </p:sp>
      <p:sp>
        <p:nvSpPr>
          <p:cNvPr id="3" name="Espace réservé du contenu 2">
            <a:extLst>
              <a:ext uri="{FF2B5EF4-FFF2-40B4-BE49-F238E27FC236}">
                <a16:creationId xmlns:a16="http://schemas.microsoft.com/office/drawing/2014/main" xmlns="" id="{C14CC888-F8F1-44BE-AE12-9A2D2B185BCB}"/>
              </a:ext>
            </a:extLst>
          </p:cNvPr>
          <p:cNvSpPr>
            <a:spLocks noGrp="1"/>
          </p:cNvSpPr>
          <p:nvPr>
            <p:ph idx="1"/>
          </p:nvPr>
        </p:nvSpPr>
        <p:spPr>
          <a:xfrm>
            <a:off x="-95534" y="1569492"/>
            <a:ext cx="10145387" cy="5288507"/>
          </a:xfrm>
        </p:spPr>
        <p:txBody>
          <a:bodyPr/>
          <a:lstStyle/>
          <a:p>
            <a:pPr marL="685800" lvl="1">
              <a:buClr>
                <a:srgbClr val="ACD433"/>
              </a:buClr>
            </a:pPr>
            <a:r>
              <a:rPr lang="fr-FR" sz="3600" dirty="0">
                <a:solidFill>
                  <a:prstClr val="white"/>
                </a:solidFill>
              </a:rPr>
              <a:t>maladie aiguë ou subaiguë</a:t>
            </a:r>
          </a:p>
          <a:p>
            <a:pPr lvl="1">
              <a:buClr>
                <a:srgbClr val="ACD433"/>
              </a:buClr>
            </a:pPr>
            <a:endParaRPr lang="fr-FR" sz="3600" dirty="0">
              <a:solidFill>
                <a:prstClr val="white"/>
              </a:solidFill>
            </a:endParaRPr>
          </a:p>
          <a:p>
            <a:pPr lvl="1">
              <a:buClr>
                <a:srgbClr val="ACD433"/>
              </a:buClr>
            </a:pPr>
            <a:r>
              <a:rPr lang="fr-FR" sz="3600" dirty="0">
                <a:solidFill>
                  <a:prstClr val="white"/>
                </a:solidFill>
              </a:rPr>
              <a:t>formes retardées récidivantes et chroniques </a:t>
            </a:r>
          </a:p>
          <a:p>
            <a:pPr lvl="1">
              <a:buClr>
                <a:srgbClr val="ACD433"/>
              </a:buClr>
            </a:pPr>
            <a:endParaRPr lang="fr-FR" sz="3600" dirty="0">
              <a:solidFill>
                <a:prstClr val="white"/>
              </a:solidFill>
            </a:endParaRPr>
          </a:p>
          <a:p>
            <a:pPr lvl="1">
              <a:buClr>
                <a:srgbClr val="ACD433"/>
              </a:buClr>
            </a:pPr>
            <a:r>
              <a:rPr lang="fr-FR" sz="3600" dirty="0">
                <a:solidFill>
                  <a:prstClr val="white"/>
                </a:solidFill>
              </a:rPr>
              <a:t>Formes inapparentes latentes et compliquées</a:t>
            </a:r>
          </a:p>
          <a:p>
            <a:endParaRPr lang="fr-FR" dirty="0"/>
          </a:p>
        </p:txBody>
      </p:sp>
      <p:sp>
        <p:nvSpPr>
          <p:cNvPr id="4" name="Espace réservé du pied de page 3">
            <a:extLst>
              <a:ext uri="{FF2B5EF4-FFF2-40B4-BE49-F238E27FC236}">
                <a16:creationId xmlns:a16="http://schemas.microsoft.com/office/drawing/2014/main" xmlns="" id="{9F0F9EE2-9989-4641-A486-5B8C33CB27E2}"/>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092364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672" y="0"/>
            <a:ext cx="9839044" cy="418289"/>
          </a:xfrm>
        </p:spPr>
        <p:txBody>
          <a:bodyPr>
            <a:noAutofit/>
          </a:bodyPr>
          <a:lstStyle/>
          <a:p>
            <a:pPr algn="ctr"/>
            <a:r>
              <a:rPr lang="fr-FR" sz="2800" dirty="0"/>
              <a:t>Questionnaire lyme </a:t>
            </a:r>
            <a:r>
              <a:rPr lang="fr-FR" sz="2800" dirty="0" err="1"/>
              <a:t>DrPhilippe</a:t>
            </a:r>
            <a:r>
              <a:rPr lang="fr-FR" sz="2800" dirty="0"/>
              <a:t> Raymond</a:t>
            </a:r>
          </a:p>
        </p:txBody>
      </p:sp>
      <p:pic>
        <p:nvPicPr>
          <p:cNvPr id="2050" name="Picture 2"/>
          <p:cNvPicPr>
            <a:picLocks noGrp="1" noChangeAspect="1" noChangeArrowheads="1"/>
          </p:cNvPicPr>
          <p:nvPr>
            <p:ph idx="1"/>
          </p:nvPr>
        </p:nvPicPr>
        <p:blipFill>
          <a:blip r:embed="rId2" cstate="print"/>
          <a:srcRect l="15081" t="3548" r="10401"/>
          <a:stretch>
            <a:fillRect/>
          </a:stretch>
        </p:blipFill>
        <p:spPr bwMode="auto">
          <a:xfrm>
            <a:off x="1937983" y="490984"/>
            <a:ext cx="6741994" cy="6291293"/>
          </a:xfrm>
          <a:prstGeom prst="rect">
            <a:avLst/>
          </a:prstGeom>
          <a:noFill/>
          <a:ln w="9525">
            <a:noFill/>
            <a:miter lim="800000"/>
            <a:headEnd/>
            <a:tailEnd/>
          </a:ln>
        </p:spPr>
      </p:pic>
      <p:sp>
        <p:nvSpPr>
          <p:cNvPr id="3" name="Espace réservé du pied de page 2">
            <a:extLst>
              <a:ext uri="{FF2B5EF4-FFF2-40B4-BE49-F238E27FC236}">
                <a16:creationId xmlns:a16="http://schemas.microsoft.com/office/drawing/2014/main" xmlns="" id="{6F591276-F758-4C84-89C3-647D38E02D01}"/>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08168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0"/>
            <a:ext cx="9404723" cy="1310185"/>
          </a:xfrm>
        </p:spPr>
        <p:txBody>
          <a:bodyPr/>
          <a:lstStyle/>
          <a:p>
            <a:pPr lvl="1" algn="ctr" rtl="0">
              <a:spcBef>
                <a:spcPct val="0"/>
              </a:spcBef>
            </a:pPr>
            <a:r>
              <a:rPr lang="fr-FR" sz="3600" b="1" dirty="0">
                <a:solidFill>
                  <a:srgbClr val="FFFF00"/>
                </a:solidFill>
              </a:rPr>
              <a:t>Aspects clinique /</a:t>
            </a:r>
            <a:r>
              <a:rPr lang="fr-FR" sz="3600" dirty="0">
                <a:solidFill>
                  <a:srgbClr val="FFFF00"/>
                </a:solidFill>
              </a:rPr>
              <a:t>Complications inflammatoires</a:t>
            </a:r>
            <a:r>
              <a:rPr lang="fr-FR" b="1" dirty="0"/>
              <a:t/>
            </a:r>
            <a:br>
              <a:rPr lang="fr-FR" b="1" dirty="0"/>
            </a:br>
            <a:endParaRPr lang="fr-FR" dirty="0"/>
          </a:p>
        </p:txBody>
      </p:sp>
      <p:sp>
        <p:nvSpPr>
          <p:cNvPr id="3" name="Espace réservé du contenu 2"/>
          <p:cNvSpPr>
            <a:spLocks noGrp="1"/>
          </p:cNvSpPr>
          <p:nvPr>
            <p:ph idx="1"/>
          </p:nvPr>
        </p:nvSpPr>
        <p:spPr>
          <a:xfrm>
            <a:off x="477672" y="1310185"/>
            <a:ext cx="9695028" cy="5547815"/>
          </a:xfrm>
        </p:spPr>
        <p:txBody>
          <a:bodyPr>
            <a:normAutofit/>
          </a:bodyPr>
          <a:lstStyle/>
          <a:p>
            <a:r>
              <a:rPr lang="fr-FR" sz="2800" dirty="0"/>
              <a:t>Réponse immunitaire antimicrobienne </a:t>
            </a:r>
          </a:p>
          <a:p>
            <a:r>
              <a:rPr lang="fr-FR" sz="2800" dirty="0"/>
              <a:t>Mécanismes de réparation</a:t>
            </a:r>
          </a:p>
          <a:p>
            <a:pPr lvl="1"/>
            <a:r>
              <a:rPr lang="fr-FR" sz="2800" dirty="0"/>
              <a:t>Troubles toxiques </a:t>
            </a:r>
          </a:p>
          <a:p>
            <a:pPr lvl="1"/>
            <a:r>
              <a:rPr lang="fr-FR" sz="2800" dirty="0"/>
              <a:t>Troubles vasculaires</a:t>
            </a:r>
          </a:p>
          <a:p>
            <a:pPr lvl="1"/>
            <a:r>
              <a:rPr lang="fr-FR" sz="2800" dirty="0"/>
              <a:t>Lésions cellulaires</a:t>
            </a:r>
          </a:p>
          <a:p>
            <a:r>
              <a:rPr lang="fr-FR" sz="2800" dirty="0"/>
              <a:t>Réponse immunitaire à l’oxydation</a:t>
            </a:r>
          </a:p>
          <a:p>
            <a:r>
              <a:rPr lang="fr-FR" sz="2800" dirty="0"/>
              <a:t>Entretien de l’auto-immunité</a:t>
            </a:r>
          </a:p>
          <a:p>
            <a:pPr lvl="1"/>
            <a:r>
              <a:rPr lang="fr-FR" sz="2800" dirty="0"/>
              <a:t>Troubles fonctionnels diffus</a:t>
            </a:r>
          </a:p>
          <a:p>
            <a:pPr lvl="1"/>
            <a:r>
              <a:rPr lang="fr-FR" sz="2800" dirty="0"/>
              <a:t>Maladies auto-immunes caractérisées</a:t>
            </a:r>
          </a:p>
          <a:p>
            <a:endParaRPr lang="fr-FR" dirty="0"/>
          </a:p>
        </p:txBody>
      </p:sp>
      <p:sp>
        <p:nvSpPr>
          <p:cNvPr id="4" name="Espace réservé du pied de page 3">
            <a:extLst>
              <a:ext uri="{FF2B5EF4-FFF2-40B4-BE49-F238E27FC236}">
                <a16:creationId xmlns:a16="http://schemas.microsoft.com/office/drawing/2014/main" xmlns="" id="{669E7A57-7BFD-4C83-A533-6F2ABCACF15F}"/>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856720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86497"/>
            <a:ext cx="9404723" cy="1087395"/>
          </a:xfrm>
        </p:spPr>
        <p:txBody>
          <a:bodyPr/>
          <a:lstStyle/>
          <a:p>
            <a:pPr algn="ctr"/>
            <a:r>
              <a:rPr lang="fr-FR" sz="6600" dirty="0" smtClean="0">
                <a:solidFill>
                  <a:srgbClr val="FFFF00"/>
                </a:solidFill>
              </a:rPr>
              <a:t>Mère de Vie</a:t>
            </a:r>
            <a:endParaRPr lang="fr-FR" sz="6600" dirty="0">
              <a:solidFill>
                <a:srgbClr val="FFFF00"/>
              </a:solidFill>
            </a:endParaRPr>
          </a:p>
        </p:txBody>
      </p:sp>
      <p:sp>
        <p:nvSpPr>
          <p:cNvPr id="3" name="Espace réservé du contenu 2"/>
          <p:cNvSpPr>
            <a:spLocks noGrp="1"/>
          </p:cNvSpPr>
          <p:nvPr>
            <p:ph idx="1"/>
          </p:nvPr>
        </p:nvSpPr>
        <p:spPr>
          <a:xfrm>
            <a:off x="0" y="1594022"/>
            <a:ext cx="10729070" cy="5263978"/>
          </a:xfrm>
        </p:spPr>
        <p:txBody>
          <a:bodyPr/>
          <a:lstStyle/>
          <a:p>
            <a:pPr algn="just"/>
            <a:r>
              <a:rPr lang="fr-FR" sz="3600" dirty="0"/>
              <a:t>Nous sommes l'association "Mère de Vie" dont le siège est à la </a:t>
            </a:r>
            <a:r>
              <a:rPr lang="fr-FR" sz="3600" dirty="0">
                <a:solidFill>
                  <a:srgbClr val="FFFF00"/>
                </a:solidFill>
              </a:rPr>
              <a:t>Mairie de Saint Marcel </a:t>
            </a:r>
            <a:r>
              <a:rPr lang="fr-FR" sz="3600" dirty="0" smtClean="0"/>
              <a:t>(Malestroit) </a:t>
            </a:r>
            <a:r>
              <a:rPr lang="fr-FR" sz="3600" dirty="0"/>
              <a:t>et notre but est de </a:t>
            </a:r>
            <a:r>
              <a:rPr lang="fr-FR" sz="3600" dirty="0">
                <a:solidFill>
                  <a:srgbClr val="FFFF00"/>
                </a:solidFill>
              </a:rPr>
              <a:t>(</a:t>
            </a:r>
            <a:r>
              <a:rPr lang="fr-FR" sz="3600" dirty="0" err="1">
                <a:solidFill>
                  <a:srgbClr val="FFFF00"/>
                </a:solidFill>
              </a:rPr>
              <a:t>re</a:t>
            </a:r>
            <a:r>
              <a:rPr lang="fr-FR" sz="3600" dirty="0">
                <a:solidFill>
                  <a:srgbClr val="FFFF00"/>
                </a:solidFill>
              </a:rPr>
              <a:t>)donner </a:t>
            </a:r>
            <a:r>
              <a:rPr lang="fr-FR" sz="3600" dirty="0"/>
              <a:t>espoir aux malades de la maladie de Lyme, entre autres.</a:t>
            </a:r>
          </a:p>
          <a:p>
            <a:pPr algn="just"/>
            <a:r>
              <a:rPr lang="fr-FR" sz="3600" dirty="0"/>
              <a:t>Nous sommes en cours ou en fin de guérison de Lyme et avons décidé de créer cette association pour aider les autres.</a:t>
            </a:r>
          </a:p>
          <a:p>
            <a:endParaRPr lang="fr-FR" dirty="0"/>
          </a:p>
        </p:txBody>
      </p:sp>
      <p:sp>
        <p:nvSpPr>
          <p:cNvPr id="4" name="Espace réservé du pied de page 3"/>
          <p:cNvSpPr>
            <a:spLocks noGrp="1"/>
          </p:cNvSpPr>
          <p:nvPr>
            <p:ph type="ftr" sz="quarter" idx="11"/>
          </p:nvPr>
        </p:nvSpPr>
        <p:spPr/>
        <p:txBody>
          <a:bodyPr/>
          <a:lstStyle/>
          <a:p>
            <a:r>
              <a:rPr lang="fr-FR" smtClean="0"/>
              <a:t>yves de saint cyr</a:t>
            </a:r>
            <a:endParaRPr lang="fr-FR"/>
          </a:p>
        </p:txBody>
      </p:sp>
    </p:spTree>
    <p:extLst>
      <p:ext uri="{BB962C8B-B14F-4D97-AF65-F5344CB8AC3E}">
        <p14:creationId xmlns:p14="http://schemas.microsoft.com/office/powerpoint/2010/main" val="2249426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D8C4BA3-E3F8-4BD8-AB8C-6E3D8848249D}"/>
              </a:ext>
            </a:extLst>
          </p:cNvPr>
          <p:cNvSpPr>
            <a:spLocks noGrp="1"/>
          </p:cNvSpPr>
          <p:nvPr>
            <p:ph type="title"/>
          </p:nvPr>
        </p:nvSpPr>
        <p:spPr>
          <a:xfrm>
            <a:off x="646111" y="0"/>
            <a:ext cx="9404723" cy="996287"/>
          </a:xfrm>
        </p:spPr>
        <p:txBody>
          <a:bodyPr/>
          <a:lstStyle/>
          <a:p>
            <a:r>
              <a:rPr lang="fr-FR" sz="5400" b="1" dirty="0">
                <a:solidFill>
                  <a:srgbClr val="FFFF00"/>
                </a:solidFill>
              </a:rPr>
              <a:t>Diagnostic Bactériologique</a:t>
            </a:r>
          </a:p>
        </p:txBody>
      </p:sp>
      <p:sp>
        <p:nvSpPr>
          <p:cNvPr id="3" name="Espace réservé du contenu 2">
            <a:extLst>
              <a:ext uri="{FF2B5EF4-FFF2-40B4-BE49-F238E27FC236}">
                <a16:creationId xmlns:a16="http://schemas.microsoft.com/office/drawing/2014/main" xmlns="" id="{9AA637A5-58E4-4400-81C6-5E6E2288B802}"/>
              </a:ext>
            </a:extLst>
          </p:cNvPr>
          <p:cNvSpPr>
            <a:spLocks noGrp="1"/>
          </p:cNvSpPr>
          <p:nvPr>
            <p:ph idx="1"/>
          </p:nvPr>
        </p:nvSpPr>
        <p:spPr>
          <a:xfrm>
            <a:off x="163774" y="1255594"/>
            <a:ext cx="9886080" cy="4992805"/>
          </a:xfrm>
        </p:spPr>
        <p:txBody>
          <a:bodyPr>
            <a:normAutofit/>
          </a:bodyPr>
          <a:lstStyle/>
          <a:p>
            <a:r>
              <a:rPr lang="fr-FR" sz="4800" dirty="0"/>
              <a:t>Examen au microscope</a:t>
            </a:r>
          </a:p>
          <a:p>
            <a:r>
              <a:rPr lang="fr-FR" sz="4800" dirty="0"/>
              <a:t>Test </a:t>
            </a:r>
            <a:r>
              <a:rPr lang="fr-FR" sz="4800" dirty="0" err="1"/>
              <a:t>élisa</a:t>
            </a:r>
            <a:endParaRPr lang="fr-FR" sz="4800" dirty="0"/>
          </a:p>
          <a:p>
            <a:r>
              <a:rPr lang="fr-FR" sz="4800" dirty="0"/>
              <a:t>Western blot</a:t>
            </a:r>
          </a:p>
          <a:p>
            <a:r>
              <a:rPr lang="fr-FR" sz="4800" dirty="0"/>
              <a:t>Test </a:t>
            </a:r>
            <a:r>
              <a:rPr lang="fr-FR" sz="4800" dirty="0" err="1"/>
              <a:t>Elispot</a:t>
            </a:r>
            <a:endParaRPr lang="fr-FR" sz="4800" dirty="0"/>
          </a:p>
          <a:p>
            <a:r>
              <a:rPr lang="fr-FR" sz="4800" dirty="0"/>
              <a:t>PCR</a:t>
            </a:r>
          </a:p>
        </p:txBody>
      </p:sp>
      <p:sp>
        <p:nvSpPr>
          <p:cNvPr id="4" name="Espace réservé du pied de page 3">
            <a:extLst>
              <a:ext uri="{FF2B5EF4-FFF2-40B4-BE49-F238E27FC236}">
                <a16:creationId xmlns:a16="http://schemas.microsoft.com/office/drawing/2014/main" xmlns="" id="{FED0D875-E917-4372-9A94-1F54C528BA4F}"/>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595457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0501" y="-47472"/>
            <a:ext cx="9335069" cy="608112"/>
          </a:xfrm>
        </p:spPr>
        <p:txBody>
          <a:bodyPr>
            <a:normAutofit fontScale="90000"/>
          </a:bodyPr>
          <a:lstStyle/>
          <a:p>
            <a:pPr algn="ctr"/>
            <a:r>
              <a:rPr lang="fr-FR" sz="1800" dirty="0"/>
              <a:t>Observation in vivo du sang 12 heures après son placement entre lame et lamelle Gr. X 1000.  Spirochètes mobiles mais sans vivacité ni ondulations chez un patient épileptique</a:t>
            </a:r>
          </a:p>
        </p:txBody>
      </p:sp>
      <p:pic>
        <p:nvPicPr>
          <p:cNvPr id="4" name="Espace réservé du contenu 3" descr="bachelier s h 12 14 9 16.jpg"/>
          <p:cNvPicPr>
            <a:picLocks noGrp="1" noChangeAspect="1"/>
          </p:cNvPicPr>
          <p:nvPr>
            <p:ph idx="1"/>
          </p:nvPr>
        </p:nvPicPr>
        <p:blipFill>
          <a:blip r:embed="rId2" cstate="print"/>
          <a:stretch>
            <a:fillRect/>
          </a:stretch>
        </p:blipFill>
        <p:spPr>
          <a:xfrm>
            <a:off x="895591" y="696036"/>
            <a:ext cx="8524857" cy="6161964"/>
          </a:xfrm>
        </p:spPr>
      </p:pic>
      <p:sp>
        <p:nvSpPr>
          <p:cNvPr id="3" name="Espace réservé du pied de page 2">
            <a:extLst>
              <a:ext uri="{FF2B5EF4-FFF2-40B4-BE49-F238E27FC236}">
                <a16:creationId xmlns:a16="http://schemas.microsoft.com/office/drawing/2014/main" xmlns="" id="{1CA1939B-2F69-4C97-BD43-C2EF34F587B5}"/>
              </a:ext>
            </a:extLst>
          </p:cNvPr>
          <p:cNvSpPr>
            <a:spLocks noGrp="1"/>
          </p:cNvSpPr>
          <p:nvPr>
            <p:ph type="ftr" sz="quarter" idx="11"/>
          </p:nvPr>
        </p:nvSpPr>
        <p:spPr/>
        <p:txBody>
          <a:bodyPr/>
          <a:lstStyle/>
          <a:p>
            <a:r>
              <a:rPr lang="fr-FR"/>
              <a:t>yves de saint cyr</a:t>
            </a:r>
          </a:p>
        </p:txBody>
      </p:sp>
      <p:cxnSp>
        <p:nvCxnSpPr>
          <p:cNvPr id="6" name="Connecteur droit avec flèche 5">
            <a:extLst>
              <a:ext uri="{FF2B5EF4-FFF2-40B4-BE49-F238E27FC236}">
                <a16:creationId xmlns:a16="http://schemas.microsoft.com/office/drawing/2014/main" xmlns="" id="{F39D523F-05A5-4944-8750-DEC705B15CE0}"/>
              </a:ext>
            </a:extLst>
          </p:cNvPr>
          <p:cNvCxnSpPr/>
          <p:nvPr/>
        </p:nvCxnSpPr>
        <p:spPr>
          <a:xfrm>
            <a:off x="4957011" y="261486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xmlns="" id="{72C5B091-031A-47DE-ADD0-95B92AEFB32F}"/>
              </a:ext>
            </a:extLst>
          </p:cNvPr>
          <p:cNvSpPr txBox="1"/>
          <p:nvPr/>
        </p:nvSpPr>
        <p:spPr>
          <a:xfrm>
            <a:off x="5532120" y="1447799"/>
            <a:ext cx="3888328" cy="923330"/>
          </a:xfrm>
          <a:prstGeom prst="rect">
            <a:avLst/>
          </a:prstGeom>
          <a:noFill/>
        </p:spPr>
        <p:txBody>
          <a:bodyPr wrap="square" rtlCol="0">
            <a:spAutoFit/>
          </a:bodyPr>
          <a:lstStyle/>
          <a:p>
            <a:pPr algn="r"/>
            <a:r>
              <a:rPr lang="fr-FR" b="1" dirty="0"/>
              <a:t>Globules rouge éclatés</a:t>
            </a:r>
          </a:p>
          <a:p>
            <a:pPr algn="r"/>
            <a:r>
              <a:rPr lang="fr-FR" b="1" dirty="0"/>
              <a:t>Filaments type spirochètes</a:t>
            </a:r>
          </a:p>
          <a:p>
            <a:pPr algn="r"/>
            <a:r>
              <a:rPr lang="fr-FR" b="1" dirty="0"/>
              <a:t>Bulles foncées d’hémoglobine</a:t>
            </a:r>
          </a:p>
        </p:txBody>
      </p:sp>
    </p:spTree>
    <p:extLst>
      <p:ext uri="{BB962C8B-B14F-4D97-AF65-F5344CB8AC3E}">
        <p14:creationId xmlns:p14="http://schemas.microsoft.com/office/powerpoint/2010/main" val="4248152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125D69-97D5-4AED-8BF1-27C2B788B59E}"/>
              </a:ext>
            </a:extLst>
          </p:cNvPr>
          <p:cNvSpPr>
            <a:spLocks noGrp="1"/>
          </p:cNvSpPr>
          <p:nvPr>
            <p:ph type="title"/>
          </p:nvPr>
        </p:nvSpPr>
        <p:spPr>
          <a:xfrm>
            <a:off x="141144" y="97876"/>
            <a:ext cx="10083807" cy="1799163"/>
          </a:xfrm>
        </p:spPr>
        <p:txBody>
          <a:bodyPr/>
          <a:lstStyle/>
          <a:p>
            <a:pPr algn="ctr"/>
            <a:r>
              <a:rPr lang="fr-FR" sz="4000" b="1" dirty="0">
                <a:solidFill>
                  <a:srgbClr val="FFFF00"/>
                </a:solidFill>
              </a:rPr>
              <a:t>Diagnostic bactériologique </a:t>
            </a:r>
            <a:r>
              <a:rPr lang="fr-FR" sz="3200" dirty="0">
                <a:solidFill>
                  <a:srgbClr val="FFFF00"/>
                </a:solidFill>
              </a:rPr>
              <a:t>/L’observation au microscope a fond noir et contraste de phase un outil précieux</a:t>
            </a:r>
          </a:p>
        </p:txBody>
      </p:sp>
      <p:sp>
        <p:nvSpPr>
          <p:cNvPr id="3" name="Espace réservé du contenu 2">
            <a:extLst>
              <a:ext uri="{FF2B5EF4-FFF2-40B4-BE49-F238E27FC236}">
                <a16:creationId xmlns:a16="http://schemas.microsoft.com/office/drawing/2014/main" xmlns="" id="{CCBE7C34-B3DD-4BB7-8E1B-4351EF9A94DD}"/>
              </a:ext>
            </a:extLst>
          </p:cNvPr>
          <p:cNvSpPr>
            <a:spLocks noGrp="1"/>
          </p:cNvSpPr>
          <p:nvPr>
            <p:ph idx="1"/>
          </p:nvPr>
        </p:nvSpPr>
        <p:spPr>
          <a:xfrm>
            <a:off x="0" y="1897039"/>
            <a:ext cx="10224951" cy="4858603"/>
          </a:xfrm>
        </p:spPr>
        <p:txBody>
          <a:bodyPr>
            <a:normAutofit/>
          </a:bodyPr>
          <a:lstStyle/>
          <a:p>
            <a:pPr algn="just"/>
            <a:r>
              <a:rPr lang="fr-FR" sz="4000" dirty="0"/>
              <a:t>Pour palier en partie à la difficulté de mise en culture des Borrelia et autres infections intra-cellulaires</a:t>
            </a:r>
          </a:p>
          <a:p>
            <a:pPr algn="just"/>
            <a:r>
              <a:rPr lang="fr-FR" sz="4000" dirty="0"/>
              <a:t>Pour prendre la mesure de notre ignorance de l’état bactériologique du sang </a:t>
            </a:r>
          </a:p>
          <a:p>
            <a:pPr algn="just"/>
            <a:r>
              <a:rPr lang="fr-FR" sz="4000" dirty="0"/>
              <a:t>Pour suivre l’infection</a:t>
            </a:r>
          </a:p>
        </p:txBody>
      </p:sp>
      <p:sp>
        <p:nvSpPr>
          <p:cNvPr id="4" name="Espace réservé du pied de page 3">
            <a:extLst>
              <a:ext uri="{FF2B5EF4-FFF2-40B4-BE49-F238E27FC236}">
                <a16:creationId xmlns:a16="http://schemas.microsoft.com/office/drawing/2014/main" xmlns="" id="{77977F7D-ADCA-460B-AB65-594DAC7618E7}"/>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866546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3971" y="0"/>
            <a:ext cx="9404723" cy="1310185"/>
          </a:xfrm>
        </p:spPr>
        <p:txBody>
          <a:bodyPr/>
          <a:lstStyle/>
          <a:p>
            <a:pPr algn="ctr"/>
            <a:r>
              <a:rPr lang="fr-FR" b="1" dirty="0">
                <a:solidFill>
                  <a:srgbClr val="FFFF00"/>
                </a:solidFill>
              </a:rPr>
              <a:t>Diagnostic Bactériologique /</a:t>
            </a:r>
            <a:r>
              <a:rPr lang="fr-FR" dirty="0">
                <a:solidFill>
                  <a:srgbClr val="FFFF00"/>
                </a:solidFill>
              </a:rPr>
              <a:t>Borréliose : MDL</a:t>
            </a:r>
          </a:p>
        </p:txBody>
      </p:sp>
      <p:sp>
        <p:nvSpPr>
          <p:cNvPr id="3" name="Espace réservé du contenu 2"/>
          <p:cNvSpPr>
            <a:spLocks noGrp="1"/>
          </p:cNvSpPr>
          <p:nvPr>
            <p:ph idx="1"/>
          </p:nvPr>
        </p:nvSpPr>
        <p:spPr>
          <a:xfrm>
            <a:off x="161366" y="1447800"/>
            <a:ext cx="10117328" cy="5410200"/>
          </a:xfrm>
        </p:spPr>
        <p:txBody>
          <a:bodyPr>
            <a:normAutofit/>
          </a:bodyPr>
          <a:lstStyle/>
          <a:p>
            <a:pPr algn="just"/>
            <a:r>
              <a:rPr lang="fr-FR" sz="3200" dirty="0"/>
              <a:t>Forme la plus courante des MVT</a:t>
            </a:r>
          </a:p>
          <a:p>
            <a:pPr algn="just"/>
            <a:r>
              <a:rPr lang="fr-FR" sz="3200" dirty="0"/>
              <a:t>Grand polymorphisme</a:t>
            </a:r>
          </a:p>
          <a:p>
            <a:pPr lvl="1" algn="just"/>
            <a:r>
              <a:rPr lang="fr-FR" sz="3200" dirty="0"/>
              <a:t>Inapparent toléré ou à expression retardée.</a:t>
            </a:r>
          </a:p>
          <a:p>
            <a:pPr lvl="1" algn="just"/>
            <a:r>
              <a:rPr lang="fr-FR" sz="3200" dirty="0" err="1"/>
              <a:t>Multisystémique</a:t>
            </a:r>
            <a:r>
              <a:rPr lang="fr-FR" sz="3200" dirty="0"/>
              <a:t>, SFC,SPD, Fibromyalgie</a:t>
            </a:r>
          </a:p>
          <a:p>
            <a:pPr lvl="1" algn="just"/>
            <a:r>
              <a:rPr lang="fr-FR" sz="3200" dirty="0"/>
              <a:t>Inflammatoire : cause encore méconnue de pathologies caractérisées</a:t>
            </a:r>
          </a:p>
          <a:p>
            <a:pPr algn="just"/>
            <a:r>
              <a:rPr lang="fr-FR" sz="3200" dirty="0"/>
              <a:t>Co-infections à Bartonella, </a:t>
            </a:r>
            <a:r>
              <a:rPr lang="fr-FR" sz="3200" dirty="0" err="1"/>
              <a:t>Babésia</a:t>
            </a:r>
            <a:r>
              <a:rPr lang="fr-FR" sz="3200" dirty="0"/>
              <a:t>, Ehrlichia ,</a:t>
            </a:r>
            <a:r>
              <a:rPr lang="fr-FR" sz="3200" dirty="0" err="1"/>
              <a:t>Anaplasma</a:t>
            </a:r>
            <a:r>
              <a:rPr lang="fr-FR" sz="3200" dirty="0"/>
              <a:t>, Rickettsia</a:t>
            </a:r>
          </a:p>
          <a:p>
            <a:endParaRPr lang="fr-FR" sz="3200" dirty="0"/>
          </a:p>
          <a:p>
            <a:endParaRPr lang="fr-FR" sz="3200" dirty="0"/>
          </a:p>
          <a:p>
            <a:endParaRPr lang="fr-FR" sz="3200" dirty="0"/>
          </a:p>
          <a:p>
            <a:endParaRPr lang="fr-FR" sz="3200" dirty="0"/>
          </a:p>
          <a:p>
            <a:endParaRPr lang="fr-FR" sz="3200" dirty="0"/>
          </a:p>
          <a:p>
            <a:pPr lvl="1"/>
            <a:endParaRPr lang="fr-FR" sz="3200" dirty="0"/>
          </a:p>
          <a:p>
            <a:pPr lvl="1">
              <a:buNone/>
            </a:pPr>
            <a:endParaRPr lang="fr-FR" sz="3200" dirty="0"/>
          </a:p>
          <a:p>
            <a:pPr lvl="1">
              <a:buNone/>
            </a:pPr>
            <a:endParaRPr lang="fr-FR" sz="3200" dirty="0"/>
          </a:p>
        </p:txBody>
      </p:sp>
      <p:sp>
        <p:nvSpPr>
          <p:cNvPr id="4" name="Espace réservé du pied de page 3">
            <a:extLst>
              <a:ext uri="{FF2B5EF4-FFF2-40B4-BE49-F238E27FC236}">
                <a16:creationId xmlns:a16="http://schemas.microsoft.com/office/drawing/2014/main" xmlns="" id="{CA07DC00-5735-41D4-8869-4AF869270439}"/>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538777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974" y="47270"/>
            <a:ext cx="9404723" cy="1099142"/>
          </a:xfrm>
        </p:spPr>
        <p:txBody>
          <a:bodyPr/>
          <a:lstStyle/>
          <a:p>
            <a:pPr algn="ctr"/>
            <a:r>
              <a:rPr lang="fr-FR" sz="5400" b="1" dirty="0">
                <a:solidFill>
                  <a:srgbClr val="FFFF00"/>
                </a:solidFill>
              </a:rPr>
              <a:t>Bartonelles</a:t>
            </a:r>
          </a:p>
        </p:txBody>
      </p:sp>
      <p:sp>
        <p:nvSpPr>
          <p:cNvPr id="3" name="Espace réservé du contenu 2"/>
          <p:cNvSpPr>
            <a:spLocks noGrp="1"/>
          </p:cNvSpPr>
          <p:nvPr>
            <p:ph idx="1"/>
          </p:nvPr>
        </p:nvSpPr>
        <p:spPr>
          <a:xfrm>
            <a:off x="0" y="996288"/>
            <a:ext cx="10049853" cy="5759354"/>
          </a:xfrm>
        </p:spPr>
        <p:txBody>
          <a:bodyPr>
            <a:noAutofit/>
          </a:bodyPr>
          <a:lstStyle/>
          <a:p>
            <a:pPr algn="just"/>
            <a:r>
              <a:rPr lang="fr-FR" sz="3600" dirty="0"/>
              <a:t>Douze espèces dont deux recherchées en Biologie humaine:</a:t>
            </a:r>
          </a:p>
          <a:p>
            <a:pPr algn="just"/>
            <a:endParaRPr lang="fr-FR" sz="3600" dirty="0"/>
          </a:p>
          <a:p>
            <a:pPr algn="just"/>
            <a:r>
              <a:rPr lang="fr-FR" sz="3600" dirty="0"/>
              <a:t>Éventail plus large d’espèces pathogènes pour l’homme moins caractérisées co-infections dans la maladie de </a:t>
            </a:r>
            <a:r>
              <a:rPr lang="fr-FR" sz="3600" dirty="0" err="1"/>
              <a:t>lyme</a:t>
            </a:r>
            <a:endParaRPr lang="fr-FR" sz="3600" dirty="0"/>
          </a:p>
          <a:p>
            <a:pPr algn="just"/>
            <a:endParaRPr lang="fr-FR" sz="3600" dirty="0"/>
          </a:p>
          <a:p>
            <a:pPr algn="just"/>
            <a:r>
              <a:rPr lang="fr-FR" sz="3600" dirty="0"/>
              <a:t>Parmi les contaminations transmises par Tiques les plus fréquentes</a:t>
            </a:r>
          </a:p>
          <a:p>
            <a:endParaRPr lang="fr-FR" sz="3600" dirty="0"/>
          </a:p>
          <a:p>
            <a:r>
              <a:rPr lang="fr-FR" sz="3600" dirty="0"/>
              <a:t>Encore Nécessité de recherche en laboratoire vétérinaire en 2017</a:t>
            </a:r>
          </a:p>
          <a:p>
            <a:endParaRPr lang="fr-FR" sz="3600" dirty="0"/>
          </a:p>
          <a:p>
            <a:endParaRPr lang="fr-FR" sz="3600" dirty="0"/>
          </a:p>
        </p:txBody>
      </p:sp>
      <p:sp>
        <p:nvSpPr>
          <p:cNvPr id="4" name="Espace réservé du pied de page 3">
            <a:extLst>
              <a:ext uri="{FF2B5EF4-FFF2-40B4-BE49-F238E27FC236}">
                <a16:creationId xmlns:a16="http://schemas.microsoft.com/office/drawing/2014/main" xmlns="" id="{3AFC2000-F628-4836-90DF-9EA9E2F80E69}"/>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219589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022" y="1"/>
            <a:ext cx="10727725" cy="529108"/>
          </a:xfrm>
        </p:spPr>
        <p:txBody>
          <a:bodyPr>
            <a:normAutofit fontScale="90000"/>
          </a:bodyPr>
          <a:lstStyle/>
          <a:p>
            <a:r>
              <a:rPr lang="fr-FR" sz="3600" b="1" dirty="0" err="1">
                <a:solidFill>
                  <a:srgbClr val="FFFF00"/>
                </a:solidFill>
              </a:rPr>
              <a:t>Bartonellose</a:t>
            </a:r>
            <a:r>
              <a:rPr lang="fr-FR" sz="3600" b="1" dirty="0">
                <a:solidFill>
                  <a:srgbClr val="FFFF00"/>
                </a:solidFill>
              </a:rPr>
              <a:t> chronique </a:t>
            </a:r>
            <a:r>
              <a:rPr lang="fr-FR" sz="2800" dirty="0">
                <a:solidFill>
                  <a:srgbClr val="FFFF00"/>
                </a:solidFill>
              </a:rPr>
              <a:t>et BLO </a:t>
            </a:r>
            <a:r>
              <a:rPr lang="fr-FR" sz="2700" dirty="0">
                <a:solidFill>
                  <a:srgbClr val="FFFF00"/>
                </a:solidFill>
              </a:rPr>
              <a:t>(bartonella like </a:t>
            </a:r>
            <a:r>
              <a:rPr lang="fr-FR" sz="2700" dirty="0" err="1">
                <a:solidFill>
                  <a:srgbClr val="FFFF00"/>
                </a:solidFill>
              </a:rPr>
              <a:t>organisms</a:t>
            </a:r>
            <a:r>
              <a:rPr lang="fr-FR" sz="2700" dirty="0">
                <a:solidFill>
                  <a:srgbClr val="FFFF00"/>
                </a:solidFill>
              </a:rPr>
              <a:t>)</a:t>
            </a:r>
          </a:p>
        </p:txBody>
      </p:sp>
      <p:sp>
        <p:nvSpPr>
          <p:cNvPr id="3" name="Espace réservé du contenu 2"/>
          <p:cNvSpPr>
            <a:spLocks noGrp="1"/>
          </p:cNvSpPr>
          <p:nvPr>
            <p:ph idx="1"/>
          </p:nvPr>
        </p:nvSpPr>
        <p:spPr>
          <a:xfrm>
            <a:off x="245660" y="673135"/>
            <a:ext cx="9780391" cy="6046841"/>
          </a:xfrm>
        </p:spPr>
        <p:txBody>
          <a:bodyPr>
            <a:normAutofit fontScale="25000" lnSpcReduction="20000"/>
          </a:bodyPr>
          <a:lstStyle/>
          <a:p>
            <a:r>
              <a:rPr lang="fr-FR" sz="9600" dirty="0"/>
              <a:t>Sérologie très peu fiable</a:t>
            </a:r>
          </a:p>
          <a:p>
            <a:r>
              <a:rPr lang="fr-FR" sz="9600" dirty="0"/>
              <a:t>Signes neurologiques de la MDL accrus</a:t>
            </a:r>
          </a:p>
          <a:p>
            <a:pPr lvl="1"/>
            <a:r>
              <a:rPr lang="fr-FR" sz="9600" dirty="0"/>
              <a:t>Irritabilité du SNC Agitation</a:t>
            </a:r>
          </a:p>
          <a:p>
            <a:pPr lvl="1"/>
            <a:r>
              <a:rPr lang="fr-FR" sz="9600" dirty="0"/>
              <a:t>Inquiétude insomnies</a:t>
            </a:r>
          </a:p>
          <a:p>
            <a:pPr lvl="1"/>
            <a:r>
              <a:rPr lang="fr-FR" sz="9600" dirty="0"/>
              <a:t>Crises végétatives (touchent toutes les fonctions  : partielles ou généralisées : sécrétoires, vasomotrices et douloureuses</a:t>
            </a:r>
          </a:p>
          <a:p>
            <a:pPr lvl="1"/>
            <a:r>
              <a:rPr lang="fr-FR" sz="9600" dirty="0"/>
              <a:t>Troubles cognitifs++</a:t>
            </a:r>
          </a:p>
          <a:p>
            <a:r>
              <a:rPr lang="fr-FR" sz="9800" dirty="0"/>
              <a:t>Signes particuliers</a:t>
            </a:r>
          </a:p>
          <a:p>
            <a:pPr lvl="1"/>
            <a:r>
              <a:rPr lang="fr-FR" sz="9400" dirty="0"/>
              <a:t>Douleurs abdominales</a:t>
            </a:r>
          </a:p>
          <a:p>
            <a:pPr lvl="1"/>
            <a:r>
              <a:rPr lang="fr-FR" sz="9600" dirty="0"/>
              <a:t>Douleurs plantaires</a:t>
            </a:r>
          </a:p>
          <a:p>
            <a:pPr lvl="1"/>
            <a:r>
              <a:rPr lang="fr-FR" sz="9600" dirty="0"/>
              <a:t>Stries rouges linéaires ou </a:t>
            </a:r>
            <a:r>
              <a:rPr lang="fr-FR" sz="9600" dirty="0" err="1"/>
              <a:t>maculo</a:t>
            </a:r>
            <a:r>
              <a:rPr lang="fr-FR" sz="9600" dirty="0"/>
              <a:t>-papuleuses</a:t>
            </a:r>
          </a:p>
          <a:p>
            <a:pPr lvl="1"/>
            <a:r>
              <a:rPr lang="fr-FR" sz="9600" dirty="0"/>
              <a:t>Nodules sous cutanés</a:t>
            </a:r>
          </a:p>
          <a:p>
            <a:pPr lvl="1"/>
            <a:r>
              <a:rPr lang="fr-FR" sz="9600" dirty="0"/>
              <a:t>Adénopathie c</a:t>
            </a:r>
          </a:p>
          <a:p>
            <a:pPr lvl="1"/>
            <a:r>
              <a:rPr lang="fr-FR" sz="9600" dirty="0"/>
              <a:t>douleurs pharyngées</a:t>
            </a:r>
          </a:p>
          <a:p>
            <a:pPr marL="320040" lvl="1" indent="-320040">
              <a:spcBef>
                <a:spcPts val="700"/>
              </a:spcBef>
              <a:buClr>
                <a:schemeClr val="accent2"/>
              </a:buClr>
              <a:buSzPct val="60000"/>
              <a:buFont typeface="Wingdings"/>
              <a:buChar char=""/>
            </a:pPr>
            <a:endParaRPr lang="fr-FR" dirty="0"/>
          </a:p>
          <a:p>
            <a:endParaRPr lang="fr-FR" dirty="0"/>
          </a:p>
          <a:p>
            <a:endParaRPr lang="fr-FR" dirty="0"/>
          </a:p>
          <a:p>
            <a:endParaRPr lang="fr-FR" dirty="0"/>
          </a:p>
          <a:p>
            <a:pPr lvl="1"/>
            <a:r>
              <a:rPr lang="fr-FR" dirty="0"/>
              <a:t>.</a:t>
            </a:r>
          </a:p>
          <a:p>
            <a:pPr lvl="1"/>
            <a:endParaRPr lang="fr-FR" dirty="0"/>
          </a:p>
        </p:txBody>
      </p:sp>
      <p:sp>
        <p:nvSpPr>
          <p:cNvPr id="4" name="Espace réservé du pied de page 3">
            <a:extLst>
              <a:ext uri="{FF2B5EF4-FFF2-40B4-BE49-F238E27FC236}">
                <a16:creationId xmlns:a16="http://schemas.microsoft.com/office/drawing/2014/main" xmlns="" id="{BB948018-19B5-4377-85DC-FC36E9A7DF13}"/>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4198036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0"/>
            <a:ext cx="9404723" cy="1078173"/>
          </a:xfrm>
        </p:spPr>
        <p:txBody>
          <a:bodyPr/>
          <a:lstStyle/>
          <a:p>
            <a:pPr algn="ctr"/>
            <a:r>
              <a:rPr lang="fr-FR" sz="5400" dirty="0" smtClean="0">
                <a:solidFill>
                  <a:srgbClr val="FFFF00"/>
                </a:solidFill>
              </a:rPr>
              <a:t>POSE DE DIX MINUTES</a:t>
            </a:r>
            <a:endParaRPr lang="fr-FR" sz="5400" dirty="0">
              <a:solidFill>
                <a:srgbClr val="FFFF00"/>
              </a:solidFill>
            </a:endParaRPr>
          </a:p>
        </p:txBody>
      </p:sp>
      <p:sp>
        <p:nvSpPr>
          <p:cNvPr id="3" name="Espace réservé du contenu 2"/>
          <p:cNvSpPr>
            <a:spLocks noGrp="1"/>
          </p:cNvSpPr>
          <p:nvPr>
            <p:ph idx="1"/>
          </p:nvPr>
        </p:nvSpPr>
        <p:spPr>
          <a:xfrm>
            <a:off x="0" y="1187355"/>
            <a:ext cx="12034616" cy="5399425"/>
          </a:xfrm>
        </p:spPr>
        <p:txBody>
          <a:bodyPr>
            <a:normAutofit fontScale="62500" lnSpcReduction="20000"/>
          </a:bodyPr>
          <a:lstStyle/>
          <a:p>
            <a:r>
              <a:rPr lang="fr-FR" sz="3200" dirty="0" smtClean="0"/>
              <a:t>Une urne est à votre disposition à l’entrée pour déposer votre  participation aux frais</a:t>
            </a:r>
          </a:p>
          <a:p>
            <a:r>
              <a:rPr lang="fr-FR" sz="3200" dirty="0" smtClean="0"/>
              <a:t>Si vous voulez nous aider, Inscrivez-vous cotisation 5€ /an</a:t>
            </a:r>
          </a:p>
          <a:p>
            <a:pPr marL="0" indent="0">
              <a:buNone/>
            </a:pPr>
            <a:r>
              <a:rPr lang="fr-FR" sz="3200" dirty="0" smtClean="0"/>
              <a:t>	Bulletin au dos des flyers à nous remettre</a:t>
            </a:r>
          </a:p>
          <a:p>
            <a:pPr marL="0" indent="0">
              <a:buNone/>
            </a:pPr>
            <a:r>
              <a:rPr lang="fr-FR" sz="3200" dirty="0" smtClean="0"/>
              <a:t>	ou à renvoyer avec une enveloppe retour</a:t>
            </a:r>
          </a:p>
          <a:p>
            <a:pPr marL="0" indent="0">
              <a:buNone/>
            </a:pPr>
            <a:r>
              <a:rPr lang="fr-FR" sz="3200" dirty="0" smtClean="0"/>
              <a:t>	Timbrée ou votre adresse mail.</a:t>
            </a:r>
          </a:p>
          <a:p>
            <a:pPr marL="0" indent="0">
              <a:buNone/>
            </a:pPr>
            <a:r>
              <a:rPr lang="fr-FR" sz="3200" dirty="0"/>
              <a:t>	</a:t>
            </a:r>
            <a:r>
              <a:rPr lang="fr-FR" sz="3200" dirty="0" smtClean="0"/>
              <a:t>Pour nous contacter:</a:t>
            </a:r>
          </a:p>
          <a:p>
            <a:pPr marL="0" indent="0">
              <a:buNone/>
            </a:pPr>
            <a:endParaRPr lang="fr-FR" sz="3200" dirty="0" smtClean="0"/>
          </a:p>
          <a:p>
            <a:r>
              <a:rPr lang="fr-FR" sz="3200" dirty="0" smtClean="0"/>
              <a:t>Adresse mail: </a:t>
            </a:r>
            <a:r>
              <a:rPr lang="fr-FR" sz="3200" dirty="0" smtClean="0">
                <a:hlinkClick r:id="rId2"/>
              </a:rPr>
              <a:t>meredevie@gmail.com</a:t>
            </a:r>
            <a:endParaRPr lang="fr-FR" sz="3200" dirty="0" smtClean="0"/>
          </a:p>
          <a:p>
            <a:pPr marL="0" indent="0">
              <a:buNone/>
            </a:pPr>
            <a:endParaRPr lang="fr-FR" sz="3200" dirty="0" smtClean="0"/>
          </a:p>
          <a:p>
            <a:r>
              <a:rPr lang="fr-FR" sz="3200" dirty="0" smtClean="0"/>
              <a:t>Si vous n’avez pas Internet,</a:t>
            </a:r>
          </a:p>
          <a:p>
            <a:pPr marL="0" indent="0">
              <a:buNone/>
            </a:pPr>
            <a:r>
              <a:rPr lang="fr-FR" sz="3200" dirty="0"/>
              <a:t>	</a:t>
            </a:r>
            <a:r>
              <a:rPr lang="fr-FR" sz="3200" dirty="0" smtClean="0"/>
              <a:t>					tél de Pierre: 06 07 86 53 10</a:t>
            </a:r>
          </a:p>
          <a:p>
            <a:r>
              <a:rPr lang="fr-FR" sz="4600" dirty="0" smtClean="0"/>
              <a:t>Bientôt un site : </a:t>
            </a:r>
            <a:r>
              <a:rPr lang="fr-FR" sz="4600" dirty="0" smtClean="0">
                <a:solidFill>
                  <a:srgbClr val="FFC000"/>
                </a:solidFill>
              </a:rPr>
              <a:t>meredevie.fr</a:t>
            </a:r>
          </a:p>
          <a:p>
            <a:endParaRPr lang="fr-FR" dirty="0"/>
          </a:p>
          <a:p>
            <a:pPr marL="0" indent="0">
              <a:buNone/>
            </a:pPr>
            <a:r>
              <a:rPr lang="fr-FR" dirty="0" smtClean="0"/>
              <a:t> </a:t>
            </a:r>
            <a:endParaRPr lang="fr-FR" dirty="0"/>
          </a:p>
        </p:txBody>
      </p:sp>
      <p:sp>
        <p:nvSpPr>
          <p:cNvPr id="4" name="Espace réservé du pied de page 3"/>
          <p:cNvSpPr>
            <a:spLocks noGrp="1"/>
          </p:cNvSpPr>
          <p:nvPr>
            <p:ph type="ftr" sz="quarter" idx="11"/>
          </p:nvPr>
        </p:nvSpPr>
        <p:spPr/>
        <p:txBody>
          <a:bodyPr/>
          <a:lstStyle/>
          <a:p>
            <a:r>
              <a:rPr lang="fr-FR" smtClean="0"/>
              <a:t>yves de saint cyr</a:t>
            </a:r>
            <a:endParaRPr lang="fr-FR"/>
          </a:p>
        </p:txBody>
      </p:sp>
      <p:pic>
        <p:nvPicPr>
          <p:cNvPr id="1026" name="Picture 2" descr="Résultat de recherche d'images pour &quot;tirelire petit coch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451" y="2277424"/>
            <a:ext cx="4419166" cy="441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1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634" y="163773"/>
            <a:ext cx="9404723" cy="846161"/>
          </a:xfrm>
        </p:spPr>
        <p:txBody>
          <a:bodyPr/>
          <a:lstStyle/>
          <a:p>
            <a:r>
              <a:rPr lang="fr-FR" dirty="0" smtClean="0">
                <a:solidFill>
                  <a:srgbClr val="FFFF00"/>
                </a:solidFill>
              </a:rPr>
              <a:t>PLUS QUE CINQ MINUTES DE POSE</a:t>
            </a:r>
            <a:endParaRPr lang="fr-FR" dirty="0">
              <a:solidFill>
                <a:srgbClr val="FFFF00"/>
              </a:solidFill>
            </a:endParaRPr>
          </a:p>
        </p:txBody>
      </p:sp>
      <p:sp>
        <p:nvSpPr>
          <p:cNvPr id="3" name="Espace réservé du contenu 2"/>
          <p:cNvSpPr>
            <a:spLocks noGrp="1"/>
          </p:cNvSpPr>
          <p:nvPr>
            <p:ph idx="1"/>
          </p:nvPr>
        </p:nvSpPr>
        <p:spPr>
          <a:xfrm>
            <a:off x="109182" y="900752"/>
            <a:ext cx="10619888" cy="5827594"/>
          </a:xfrm>
        </p:spPr>
        <p:txBody>
          <a:bodyPr>
            <a:normAutofit/>
          </a:bodyPr>
          <a:lstStyle/>
          <a:p>
            <a:pPr algn="just"/>
            <a:r>
              <a:rPr lang="fr-FR" sz="3200" dirty="0" smtClean="0"/>
              <a:t>Notre rôle premier: démontrer que la guérison de Lyme est possible</a:t>
            </a:r>
          </a:p>
          <a:p>
            <a:pPr algn="just"/>
            <a:r>
              <a:rPr lang="fr-FR" sz="3200" dirty="0" smtClean="0"/>
              <a:t>Nous sommes à la disposition des professionnels de santé pour les aider à trouver des informations sur MDL</a:t>
            </a:r>
          </a:p>
          <a:p>
            <a:pPr algn="just"/>
            <a:r>
              <a:rPr lang="fr-FR" sz="3200" dirty="0" smtClean="0"/>
              <a:t>Nous pouvons indiquer les moyens de formation à MDL</a:t>
            </a:r>
          </a:p>
          <a:p>
            <a:pPr algn="just"/>
            <a:r>
              <a:rPr lang="fr-FR" sz="3200" dirty="0" smtClean="0"/>
              <a:t>Nous sommes vos interlocuteurs pour toute question ou pour simplement vous aider.</a:t>
            </a:r>
            <a:endParaRPr lang="fr-FR" sz="3200" dirty="0"/>
          </a:p>
        </p:txBody>
      </p:sp>
      <p:sp>
        <p:nvSpPr>
          <p:cNvPr id="4" name="Espace réservé du pied de page 3"/>
          <p:cNvSpPr>
            <a:spLocks noGrp="1"/>
          </p:cNvSpPr>
          <p:nvPr>
            <p:ph type="ftr" sz="quarter" idx="11"/>
          </p:nvPr>
        </p:nvSpPr>
        <p:spPr/>
        <p:txBody>
          <a:bodyPr/>
          <a:lstStyle/>
          <a:p>
            <a:r>
              <a:rPr lang="fr-FR" smtClean="0"/>
              <a:t>yves de saint cyr</a:t>
            </a:r>
            <a:endParaRPr lang="fr-FR"/>
          </a:p>
        </p:txBody>
      </p:sp>
    </p:spTree>
    <p:extLst>
      <p:ext uri="{BB962C8B-B14F-4D97-AF65-F5344CB8AC3E}">
        <p14:creationId xmlns:p14="http://schemas.microsoft.com/office/powerpoint/2010/main" val="3503020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214" y="47270"/>
            <a:ext cx="9404723" cy="1400530"/>
          </a:xfrm>
        </p:spPr>
        <p:txBody>
          <a:bodyPr>
            <a:normAutofit/>
          </a:bodyPr>
          <a:lstStyle/>
          <a:p>
            <a:pPr algn="ctr"/>
            <a:r>
              <a:rPr lang="fr-FR" b="1" dirty="0">
                <a:solidFill>
                  <a:srgbClr val="FFFF00"/>
                </a:solidFill>
              </a:rPr>
              <a:t>Traitement</a:t>
            </a:r>
            <a:r>
              <a:rPr lang="fr-FR" dirty="0"/>
              <a:t> </a:t>
            </a:r>
            <a:r>
              <a:rPr lang="fr-FR" dirty="0">
                <a:solidFill>
                  <a:srgbClr val="FFFF00"/>
                </a:solidFill>
              </a:rPr>
              <a:t>Mécanismes de survie des bactéries intracellulaires</a:t>
            </a:r>
          </a:p>
        </p:txBody>
      </p:sp>
      <p:sp>
        <p:nvSpPr>
          <p:cNvPr id="3" name="Espace réservé du contenu 2"/>
          <p:cNvSpPr>
            <a:spLocks noGrp="1"/>
          </p:cNvSpPr>
          <p:nvPr>
            <p:ph idx="1"/>
          </p:nvPr>
        </p:nvSpPr>
        <p:spPr>
          <a:xfrm>
            <a:off x="0" y="1760561"/>
            <a:ext cx="10941829" cy="4995081"/>
          </a:xfrm>
        </p:spPr>
        <p:txBody>
          <a:bodyPr>
            <a:noAutofit/>
          </a:bodyPr>
          <a:lstStyle/>
          <a:p>
            <a:pPr algn="just"/>
            <a:r>
              <a:rPr lang="fr-FR" sz="3200" dirty="0"/>
              <a:t>• Mais certains organismes sont capables d’échapper à la phagocytose: survie dans la cellule → Les intracellulaires! </a:t>
            </a:r>
            <a:endParaRPr lang="fr-FR" sz="3200" dirty="0" smtClean="0"/>
          </a:p>
          <a:p>
            <a:pPr algn="just"/>
            <a:endParaRPr lang="fr-FR" sz="3200" dirty="0"/>
          </a:p>
          <a:p>
            <a:pPr algn="just"/>
            <a:r>
              <a:rPr lang="fr-FR" sz="3200" dirty="0"/>
              <a:t>• Plusieurs mécanismes – Empêchement de la fusion des lysosomes, et survie dans </a:t>
            </a:r>
            <a:r>
              <a:rPr lang="fr-FR" sz="3200" dirty="0" err="1"/>
              <a:t>phagosome</a:t>
            </a:r>
            <a:r>
              <a:rPr lang="fr-FR" sz="3200" dirty="0"/>
              <a:t> – Survie dans le </a:t>
            </a:r>
            <a:r>
              <a:rPr lang="fr-FR" sz="3200" dirty="0" err="1"/>
              <a:t>phagolysosome</a:t>
            </a:r>
            <a:r>
              <a:rPr lang="fr-FR" sz="3200" dirty="0"/>
              <a:t> (adaptation à pH acide) – Sortie du </a:t>
            </a:r>
            <a:r>
              <a:rPr lang="fr-FR" sz="3200" dirty="0" err="1"/>
              <a:t>phagosome</a:t>
            </a:r>
            <a:r>
              <a:rPr lang="fr-FR" sz="3200" dirty="0"/>
              <a:t> et survie dans le cytosol</a:t>
            </a:r>
          </a:p>
        </p:txBody>
      </p:sp>
      <p:sp>
        <p:nvSpPr>
          <p:cNvPr id="4" name="Espace réservé du pied de page 3">
            <a:extLst>
              <a:ext uri="{FF2B5EF4-FFF2-40B4-BE49-F238E27FC236}">
                <a16:creationId xmlns:a16="http://schemas.microsoft.com/office/drawing/2014/main" xmlns="" id="{4145D043-9C9D-4585-8AD3-A8A7933E9352}"/>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468821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404723" cy="1400530"/>
          </a:xfrm>
        </p:spPr>
        <p:txBody>
          <a:bodyPr/>
          <a:lstStyle/>
          <a:p>
            <a:pPr algn="ctr"/>
            <a:r>
              <a:rPr lang="fr-FR" dirty="0">
                <a:solidFill>
                  <a:srgbClr val="FFFF00"/>
                </a:solidFill>
              </a:rPr>
              <a:t> </a:t>
            </a:r>
            <a:r>
              <a:rPr lang="fr-FR" b="1" dirty="0">
                <a:solidFill>
                  <a:srgbClr val="FFFF00"/>
                </a:solidFill>
              </a:rPr>
              <a:t>Traitement</a:t>
            </a:r>
            <a:br>
              <a:rPr lang="fr-FR" b="1" dirty="0">
                <a:solidFill>
                  <a:srgbClr val="FFFF00"/>
                </a:solidFill>
              </a:rPr>
            </a:br>
            <a:r>
              <a:rPr lang="fr-FR" dirty="0">
                <a:solidFill>
                  <a:srgbClr val="FFFF00"/>
                </a:solidFill>
              </a:rPr>
              <a:t>/Pénétration intracellulaire des ATB</a:t>
            </a:r>
          </a:p>
        </p:txBody>
      </p:sp>
      <p:sp>
        <p:nvSpPr>
          <p:cNvPr id="3" name="Espace réservé du contenu 2"/>
          <p:cNvSpPr>
            <a:spLocks noGrp="1"/>
          </p:cNvSpPr>
          <p:nvPr>
            <p:ph idx="1"/>
          </p:nvPr>
        </p:nvSpPr>
        <p:spPr>
          <a:xfrm>
            <a:off x="1" y="1869743"/>
            <a:ext cx="10881470" cy="4988256"/>
          </a:xfrm>
        </p:spPr>
        <p:txBody>
          <a:bodyPr>
            <a:normAutofit/>
          </a:bodyPr>
          <a:lstStyle/>
          <a:p>
            <a:pPr algn="just"/>
            <a:r>
              <a:rPr lang="fr-FR" sz="3200" dirty="0"/>
              <a:t>• Etude dans les macrophages et PNN – Dosage de l’ATB </a:t>
            </a:r>
            <a:r>
              <a:rPr lang="fr-FR" sz="3200" dirty="0" err="1"/>
              <a:t>intracelullaire</a:t>
            </a:r>
            <a:r>
              <a:rPr lang="fr-FR" sz="3200" dirty="0"/>
              <a:t> par autoradiographie, fluorescence, après lyse cellulaire </a:t>
            </a:r>
          </a:p>
          <a:p>
            <a:pPr algn="just"/>
            <a:r>
              <a:rPr lang="fr-FR" sz="3200" dirty="0"/>
              <a:t>• Bonne pénétration (C/E&gt;4) – Macrolides: </a:t>
            </a:r>
            <a:r>
              <a:rPr lang="fr-FR" sz="3200" dirty="0" err="1"/>
              <a:t>Azithro</a:t>
            </a:r>
            <a:r>
              <a:rPr lang="fr-FR" sz="3200" dirty="0"/>
              <a:t>, </a:t>
            </a:r>
            <a:r>
              <a:rPr lang="fr-FR" sz="3200" dirty="0" err="1"/>
              <a:t>Roxithro</a:t>
            </a:r>
            <a:r>
              <a:rPr lang="fr-FR" sz="3200" dirty="0"/>
              <a:t>, </a:t>
            </a:r>
            <a:r>
              <a:rPr lang="fr-FR" sz="3200" dirty="0" err="1"/>
              <a:t>Erythro</a:t>
            </a:r>
            <a:r>
              <a:rPr lang="fr-FR" sz="3200" dirty="0"/>
              <a:t> – Clindamycine – Quinolones </a:t>
            </a:r>
            <a:endParaRPr lang="fr-FR" sz="3200" dirty="0" smtClean="0"/>
          </a:p>
          <a:p>
            <a:pPr algn="just"/>
            <a:r>
              <a:rPr lang="fr-FR" sz="3200" dirty="0" smtClean="0"/>
              <a:t>• </a:t>
            </a:r>
            <a:r>
              <a:rPr lang="fr-FR" sz="3200" dirty="0"/>
              <a:t>Pénétration correcte (C/E 1-4) – Rifampicine, </a:t>
            </a:r>
            <a:r>
              <a:rPr lang="fr-FR" sz="3200" dirty="0" err="1"/>
              <a:t>Doxycycline</a:t>
            </a:r>
            <a:r>
              <a:rPr lang="fr-FR" sz="3200" dirty="0"/>
              <a:t>, Chloramphénicol, </a:t>
            </a:r>
            <a:r>
              <a:rPr lang="fr-FR" sz="3200" dirty="0" err="1"/>
              <a:t>Bactrim</a:t>
            </a:r>
            <a:r>
              <a:rPr lang="fr-FR" sz="3200" dirty="0"/>
              <a:t> – Aminosides • Pas de pénétration (C/E</a:t>
            </a:r>
          </a:p>
        </p:txBody>
      </p:sp>
      <p:sp>
        <p:nvSpPr>
          <p:cNvPr id="4" name="Espace réservé du pied de page 3">
            <a:extLst>
              <a:ext uri="{FF2B5EF4-FFF2-40B4-BE49-F238E27FC236}">
                <a16:creationId xmlns:a16="http://schemas.microsoft.com/office/drawing/2014/main" xmlns="" id="{817D322B-2FBC-4159-99E3-5CA270314220}"/>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04421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0"/>
            <a:ext cx="6705257" cy="864973"/>
          </a:xfrm>
        </p:spPr>
        <p:txBody>
          <a:bodyPr/>
          <a:lstStyle/>
          <a:p>
            <a:pPr algn="ctr"/>
            <a:r>
              <a:rPr lang="fr-FR" sz="6000" dirty="0" smtClean="0">
                <a:solidFill>
                  <a:srgbClr val="FFFF00"/>
                </a:solidFill>
              </a:rPr>
              <a:t>Mère de Vie</a:t>
            </a:r>
            <a:endParaRPr lang="fr-FR" sz="6000" dirty="0">
              <a:solidFill>
                <a:srgbClr val="FFFF00"/>
              </a:solidFill>
            </a:endParaRP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50081" y="90800"/>
            <a:ext cx="4781281" cy="6573794"/>
          </a:xfrm>
        </p:spPr>
      </p:pic>
      <p:sp>
        <p:nvSpPr>
          <p:cNvPr id="4" name="Espace réservé du pied de page 3"/>
          <p:cNvSpPr>
            <a:spLocks noGrp="1"/>
          </p:cNvSpPr>
          <p:nvPr>
            <p:ph type="ftr" sz="quarter" idx="11"/>
          </p:nvPr>
        </p:nvSpPr>
        <p:spPr/>
        <p:txBody>
          <a:bodyPr/>
          <a:lstStyle/>
          <a:p>
            <a:r>
              <a:rPr lang="fr-FR" smtClean="0"/>
              <a:t>yves de saint cyr</a:t>
            </a:r>
            <a:endParaRPr lang="fr-FR"/>
          </a:p>
        </p:txBody>
      </p:sp>
      <p:sp>
        <p:nvSpPr>
          <p:cNvPr id="6" name="Rectangle 5"/>
          <p:cNvSpPr/>
          <p:nvPr/>
        </p:nvSpPr>
        <p:spPr>
          <a:xfrm>
            <a:off x="0" y="1308955"/>
            <a:ext cx="7250081" cy="5509200"/>
          </a:xfrm>
          <a:prstGeom prst="rect">
            <a:avLst/>
          </a:prstGeom>
        </p:spPr>
        <p:txBody>
          <a:bodyPr wrap="square">
            <a:spAutoFit/>
          </a:bodyPr>
          <a:lstStyle/>
          <a:p>
            <a:pPr algn="just"/>
            <a:r>
              <a:rPr lang="fr-FR" sz="4400" dirty="0" smtClean="0"/>
              <a:t>C’est pourquoi nous avons organisé</a:t>
            </a:r>
          </a:p>
          <a:p>
            <a:pPr algn="just"/>
            <a:r>
              <a:rPr lang="fr-FR" sz="4400" dirty="0" smtClean="0"/>
              <a:t>une </a:t>
            </a:r>
            <a:r>
              <a:rPr lang="fr-FR" sz="4400" dirty="0"/>
              <a:t>conférence du Dr Cornette de Saint Cyr sur la maladie de Lyme, en direction du grand public et des professionnels de santé.</a:t>
            </a:r>
          </a:p>
        </p:txBody>
      </p:sp>
    </p:spTree>
    <p:extLst>
      <p:ext uri="{BB962C8B-B14F-4D97-AF65-F5344CB8AC3E}">
        <p14:creationId xmlns:p14="http://schemas.microsoft.com/office/powerpoint/2010/main" val="699786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0"/>
            <a:ext cx="9404723" cy="1078173"/>
          </a:xfrm>
        </p:spPr>
        <p:txBody>
          <a:bodyPr/>
          <a:lstStyle/>
          <a:p>
            <a:pPr algn="ctr"/>
            <a:r>
              <a:rPr lang="fr-FR" sz="5400" dirty="0">
                <a:solidFill>
                  <a:srgbClr val="FFFF00"/>
                </a:solidFill>
              </a:rPr>
              <a:t>Exploration biochimique</a:t>
            </a:r>
          </a:p>
        </p:txBody>
      </p:sp>
      <p:sp>
        <p:nvSpPr>
          <p:cNvPr id="3" name="Espace réservé du contenu 2"/>
          <p:cNvSpPr>
            <a:spLocks noGrp="1"/>
          </p:cNvSpPr>
          <p:nvPr>
            <p:ph idx="1"/>
          </p:nvPr>
        </p:nvSpPr>
        <p:spPr>
          <a:xfrm>
            <a:off x="163773" y="1078174"/>
            <a:ext cx="9940897" cy="5650172"/>
          </a:xfrm>
        </p:spPr>
        <p:txBody>
          <a:bodyPr/>
          <a:lstStyle/>
          <a:p>
            <a:r>
              <a:rPr lang="fr-FR" sz="4800" dirty="0"/>
              <a:t>Vit D </a:t>
            </a:r>
          </a:p>
          <a:p>
            <a:r>
              <a:rPr lang="fr-FR" sz="4800" dirty="0"/>
              <a:t>vit B12</a:t>
            </a:r>
          </a:p>
          <a:p>
            <a:r>
              <a:rPr lang="fr-FR" sz="4800" dirty="0" err="1"/>
              <a:t>Ferritine</a:t>
            </a:r>
            <a:endParaRPr lang="fr-FR" sz="4800" dirty="0"/>
          </a:p>
          <a:p>
            <a:r>
              <a:rPr lang="fr-FR" sz="4800" dirty="0"/>
              <a:t>Cu</a:t>
            </a:r>
          </a:p>
          <a:p>
            <a:r>
              <a:rPr lang="fr-FR" sz="4800" dirty="0"/>
              <a:t>Zn</a:t>
            </a:r>
          </a:p>
          <a:p>
            <a:r>
              <a:rPr lang="fr-FR" sz="4800" dirty="0" err="1"/>
              <a:t>IgM</a:t>
            </a:r>
            <a:r>
              <a:rPr lang="fr-FR" sz="4800" dirty="0"/>
              <a:t> </a:t>
            </a:r>
            <a:r>
              <a:rPr lang="fr-FR" sz="4800" dirty="0" err="1"/>
              <a:t>IgG</a:t>
            </a:r>
            <a:r>
              <a:rPr lang="fr-FR" sz="4800" dirty="0"/>
              <a:t> </a:t>
            </a:r>
            <a:r>
              <a:rPr lang="fr-FR" sz="4800" dirty="0" err="1"/>
              <a:t>IgA</a:t>
            </a:r>
            <a:endParaRPr lang="fr-FR" sz="4800" dirty="0"/>
          </a:p>
          <a:p>
            <a:pPr marL="0" indent="0">
              <a:buNone/>
            </a:pPr>
            <a:endParaRPr lang="fr-FR" dirty="0"/>
          </a:p>
          <a:p>
            <a:endParaRPr lang="fr-FR" dirty="0"/>
          </a:p>
        </p:txBody>
      </p:sp>
      <p:sp>
        <p:nvSpPr>
          <p:cNvPr id="5" name="Espace réservé du pied de page 4">
            <a:extLst>
              <a:ext uri="{FF2B5EF4-FFF2-40B4-BE49-F238E27FC236}">
                <a16:creationId xmlns:a16="http://schemas.microsoft.com/office/drawing/2014/main" xmlns="" id="{0F535200-89CD-48D7-8693-263108171AD3}"/>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422338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79514"/>
            <a:ext cx="9404723" cy="781762"/>
          </a:xfrm>
        </p:spPr>
        <p:txBody>
          <a:bodyPr/>
          <a:lstStyle/>
          <a:p>
            <a:r>
              <a:rPr lang="fr-FR" dirty="0">
                <a:solidFill>
                  <a:srgbClr val="FFFF00"/>
                </a:solidFill>
              </a:rPr>
              <a:t>Exploration Bactériologique</a:t>
            </a:r>
          </a:p>
        </p:txBody>
      </p:sp>
      <p:sp>
        <p:nvSpPr>
          <p:cNvPr id="3" name="Espace réservé du contenu 2"/>
          <p:cNvSpPr>
            <a:spLocks noGrp="1"/>
          </p:cNvSpPr>
          <p:nvPr>
            <p:ph idx="1"/>
          </p:nvPr>
        </p:nvSpPr>
        <p:spPr>
          <a:xfrm>
            <a:off x="136478" y="775253"/>
            <a:ext cx="10744992" cy="5854148"/>
          </a:xfrm>
        </p:spPr>
        <p:txBody>
          <a:bodyPr>
            <a:noAutofit/>
          </a:bodyPr>
          <a:lstStyle/>
          <a:p>
            <a:pPr algn="just"/>
            <a:r>
              <a:rPr lang="fr-FR" sz="2400" dirty="0"/>
              <a:t>Sérologique</a:t>
            </a:r>
          </a:p>
          <a:p>
            <a:pPr lvl="1" algn="just"/>
            <a:r>
              <a:rPr lang="fr-FR" sz="2400" dirty="0" err="1" smtClean="0"/>
              <a:t>Borellia</a:t>
            </a:r>
            <a:r>
              <a:rPr lang="fr-FR" sz="2400" dirty="0"/>
              <a:t>       </a:t>
            </a:r>
            <a:r>
              <a:rPr lang="fr-FR" sz="2400" dirty="0" err="1" smtClean="0"/>
              <a:t>Babesia</a:t>
            </a:r>
            <a:endParaRPr lang="fr-FR" sz="2400" dirty="0"/>
          </a:p>
          <a:p>
            <a:pPr lvl="1" algn="just"/>
            <a:r>
              <a:rPr lang="fr-FR" sz="2400" dirty="0" err="1" smtClean="0"/>
              <a:t>toxocaria</a:t>
            </a:r>
            <a:r>
              <a:rPr lang="fr-FR" sz="2400" dirty="0" smtClean="0"/>
              <a:t>     </a:t>
            </a:r>
            <a:r>
              <a:rPr lang="fr-FR" sz="2400" dirty="0" err="1" smtClean="0"/>
              <a:t>Mycoplasma</a:t>
            </a:r>
            <a:endParaRPr lang="fr-FR" sz="2400" dirty="0"/>
          </a:p>
          <a:p>
            <a:pPr lvl="1" algn="just"/>
            <a:r>
              <a:rPr lang="fr-FR" sz="2400" dirty="0" smtClean="0"/>
              <a:t>Chlamydia </a:t>
            </a:r>
            <a:r>
              <a:rPr lang="fr-FR" sz="2400" dirty="0" err="1"/>
              <a:t>pneumoniae</a:t>
            </a:r>
            <a:endParaRPr lang="fr-FR" sz="2400" dirty="0"/>
          </a:p>
          <a:p>
            <a:pPr algn="just"/>
            <a:r>
              <a:rPr lang="fr-FR" sz="2400" dirty="0"/>
              <a:t>PCR dans le sang et une source nouvelle prometteuse les urines</a:t>
            </a:r>
          </a:p>
          <a:p>
            <a:pPr lvl="1" algn="just"/>
            <a:r>
              <a:rPr lang="fr-FR" sz="2400" dirty="0"/>
              <a:t>Lyme1 = Borrelia SI, </a:t>
            </a:r>
            <a:r>
              <a:rPr lang="fr-FR" sz="2400" dirty="0" err="1"/>
              <a:t>Babesia</a:t>
            </a:r>
            <a:r>
              <a:rPr lang="fr-FR" sz="2400" dirty="0"/>
              <a:t> SPP, Bartonella SPP, Ehrlichia </a:t>
            </a:r>
            <a:r>
              <a:rPr lang="fr-FR" sz="2400" dirty="0" err="1"/>
              <a:t>SPP,Anaplasma</a:t>
            </a:r>
            <a:r>
              <a:rPr lang="fr-FR" sz="2400" dirty="0"/>
              <a:t> </a:t>
            </a:r>
            <a:r>
              <a:rPr lang="fr-FR" sz="2400" dirty="0" err="1"/>
              <a:t>SPP,Rickettsia</a:t>
            </a:r>
            <a:r>
              <a:rPr lang="fr-FR" sz="2400" dirty="0"/>
              <a:t> SPP</a:t>
            </a:r>
          </a:p>
          <a:p>
            <a:pPr lvl="1" algn="just"/>
            <a:r>
              <a:rPr lang="fr-FR" sz="2400" dirty="0"/>
              <a:t>Lyme 2 = Lyme 1 plus  </a:t>
            </a:r>
            <a:r>
              <a:rPr lang="fr-FR" sz="2400" dirty="0" err="1"/>
              <a:t>mycoplasma</a:t>
            </a:r>
            <a:r>
              <a:rPr lang="fr-FR" sz="2400" dirty="0"/>
              <a:t>, Brucella, </a:t>
            </a:r>
            <a:r>
              <a:rPr lang="fr-FR" sz="2400" dirty="0" err="1"/>
              <a:t>Coxiella</a:t>
            </a:r>
            <a:r>
              <a:rPr lang="fr-FR" sz="2400" dirty="0"/>
              <a:t> </a:t>
            </a:r>
            <a:r>
              <a:rPr lang="fr-FR" sz="2400" dirty="0" err="1"/>
              <a:t>Burnetti</a:t>
            </a:r>
            <a:r>
              <a:rPr lang="fr-FR" sz="2400" dirty="0"/>
              <a:t>, Toxoplasma gondii, Chlamydiae SPP</a:t>
            </a:r>
          </a:p>
          <a:p>
            <a:pPr algn="just"/>
            <a:r>
              <a:rPr lang="fr-FR" sz="2400" dirty="0"/>
              <a:t>Microscope</a:t>
            </a:r>
          </a:p>
          <a:p>
            <a:pPr lvl="1" algn="just"/>
            <a:r>
              <a:rPr lang="fr-FR" sz="2400" dirty="0"/>
              <a:t>A fond noir et contraste de phase nécessitant une préparation d’une fine couche de sang entre lame et lamelle</a:t>
            </a:r>
          </a:p>
          <a:p>
            <a:pPr algn="just"/>
            <a:r>
              <a:rPr lang="fr-FR" sz="2400" dirty="0"/>
              <a:t>Test </a:t>
            </a:r>
            <a:r>
              <a:rPr lang="fr-FR" sz="2400" dirty="0" err="1"/>
              <a:t>elispot</a:t>
            </a:r>
            <a:r>
              <a:rPr lang="fr-FR" sz="2400" dirty="0"/>
              <a:t> </a:t>
            </a:r>
          </a:p>
        </p:txBody>
      </p:sp>
      <p:sp>
        <p:nvSpPr>
          <p:cNvPr id="4" name="Espace réservé du pied de page 3">
            <a:extLst>
              <a:ext uri="{FF2B5EF4-FFF2-40B4-BE49-F238E27FC236}">
                <a16:creationId xmlns:a16="http://schemas.microsoft.com/office/drawing/2014/main" xmlns="" id="{248D8DDE-2249-429F-83D5-D3D8DB259741}"/>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4292080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830" y="0"/>
            <a:ext cx="9889765" cy="1187355"/>
          </a:xfrm>
        </p:spPr>
        <p:txBody>
          <a:bodyPr/>
          <a:lstStyle/>
          <a:p>
            <a:pPr algn="ctr"/>
            <a:r>
              <a:rPr lang="fr-FR" dirty="0">
                <a:solidFill>
                  <a:srgbClr val="FFFF00"/>
                </a:solidFill>
              </a:rPr>
              <a:t>HLA et Typage lymphocytaire</a:t>
            </a:r>
          </a:p>
        </p:txBody>
      </p:sp>
      <p:sp>
        <p:nvSpPr>
          <p:cNvPr id="3" name="Espace réservé du contenu 2"/>
          <p:cNvSpPr>
            <a:spLocks noGrp="1"/>
          </p:cNvSpPr>
          <p:nvPr>
            <p:ph idx="1"/>
          </p:nvPr>
        </p:nvSpPr>
        <p:spPr>
          <a:xfrm>
            <a:off x="0" y="968991"/>
            <a:ext cx="11290852" cy="5799557"/>
          </a:xfrm>
        </p:spPr>
        <p:txBody>
          <a:bodyPr>
            <a:normAutofit/>
          </a:bodyPr>
          <a:lstStyle/>
          <a:p>
            <a:r>
              <a:rPr lang="fr-FR" dirty="0"/>
              <a:t>HLA</a:t>
            </a:r>
          </a:p>
          <a:p>
            <a:pPr marL="594360" lvl="2" indent="-320040">
              <a:spcBef>
                <a:spcPts val="700"/>
              </a:spcBef>
              <a:buSzPct val="60000"/>
              <a:buFont typeface="Wingdings"/>
              <a:buChar char=""/>
            </a:pPr>
            <a:r>
              <a:rPr lang="fr-FR" sz="2400" dirty="0"/>
              <a:t>Déterminant de la sensibilité immunologique il indique des facteurs de risque et de pronostic à déterminant de comportement et de pathologie</a:t>
            </a:r>
          </a:p>
          <a:p>
            <a:pPr marL="1051560" lvl="3" indent="-320040">
              <a:spcBef>
                <a:spcPts val="700"/>
              </a:spcBef>
              <a:buSzPct val="60000"/>
              <a:buFont typeface="Wingdings"/>
              <a:buChar char=""/>
            </a:pPr>
            <a:r>
              <a:rPr lang="fr-FR" sz="2400" dirty="0"/>
              <a:t>Dans la MDL de type neurologique : fibromyalgies syndrome </a:t>
            </a:r>
            <a:r>
              <a:rPr lang="fr-FR" sz="2400" dirty="0" err="1"/>
              <a:t>polyalgique</a:t>
            </a:r>
            <a:r>
              <a:rPr lang="fr-FR" sz="2400" dirty="0"/>
              <a:t> diffus troubles psychiatrique et SEP; sont concernés B35 B44 DR11et DR2(et ses sous classes DR15 et DR16) </a:t>
            </a:r>
          </a:p>
          <a:p>
            <a:pPr marL="1051560" lvl="3" indent="-320040">
              <a:spcBef>
                <a:spcPts val="700"/>
              </a:spcBef>
              <a:buSzPct val="60000"/>
              <a:buFont typeface="Wingdings"/>
              <a:buChar char=""/>
            </a:pPr>
            <a:r>
              <a:rPr lang="fr-FR" sz="2400" dirty="0"/>
              <a:t> Dans les formes rhumatismales </a:t>
            </a:r>
            <a:r>
              <a:rPr lang="fr-FR" sz="2400" dirty="0" err="1"/>
              <a:t>polyartrites</a:t>
            </a:r>
            <a:r>
              <a:rPr lang="fr-FR" sz="2400" dirty="0"/>
              <a:t> DR4</a:t>
            </a:r>
          </a:p>
          <a:p>
            <a:pPr marL="0" lvl="1" indent="0">
              <a:spcBef>
                <a:spcPts val="700"/>
              </a:spcBef>
              <a:buClr>
                <a:schemeClr val="accent2"/>
              </a:buClr>
              <a:buSzPct val="60000"/>
              <a:buNone/>
            </a:pPr>
            <a:endParaRPr lang="fr-FR" sz="2400" dirty="0"/>
          </a:p>
          <a:p>
            <a:pPr marL="320040" lvl="1" indent="-320040">
              <a:spcBef>
                <a:spcPts val="700"/>
              </a:spcBef>
              <a:buClr>
                <a:schemeClr val="accent2"/>
              </a:buClr>
              <a:buSzPct val="60000"/>
              <a:buFont typeface="Wingdings"/>
              <a:buChar char=""/>
            </a:pPr>
            <a:r>
              <a:rPr lang="fr-FR" sz="2400" dirty="0"/>
              <a:t>Typage lymphocytaire </a:t>
            </a:r>
          </a:p>
          <a:p>
            <a:pPr marL="594360" lvl="2" indent="-320040">
              <a:spcBef>
                <a:spcPts val="700"/>
              </a:spcBef>
              <a:buSzPct val="60000"/>
              <a:buFont typeface="Wingdings"/>
              <a:buChar char=""/>
            </a:pPr>
            <a:r>
              <a:rPr lang="fr-FR" sz="2400" dirty="0"/>
              <a:t>instrument d’exploration fonctionnelle de l’activité de l’immunité </a:t>
            </a:r>
          </a:p>
          <a:p>
            <a:pPr marL="594360" lvl="2" indent="-320040">
              <a:spcBef>
                <a:spcPts val="700"/>
              </a:spcBef>
              <a:buSzPct val="60000"/>
              <a:buFont typeface="Wingdings"/>
              <a:buChar char=""/>
            </a:pPr>
            <a:r>
              <a:rPr lang="fr-FR" sz="2400" dirty="0"/>
              <a:t>Renseigne sur l’activation antigénique l’équilibre de la réponse et les réserves en effecteurs BL et T8C</a:t>
            </a:r>
          </a:p>
          <a:p>
            <a:endParaRPr lang="fr-FR" dirty="0"/>
          </a:p>
          <a:p>
            <a:endParaRPr lang="fr-FR" dirty="0"/>
          </a:p>
          <a:p>
            <a:endParaRPr lang="fr-FR" dirty="0"/>
          </a:p>
          <a:p>
            <a:endParaRPr lang="fr-FR" dirty="0"/>
          </a:p>
          <a:p>
            <a:pPr lvl="1"/>
            <a:endParaRPr lang="fr-FR" dirty="0"/>
          </a:p>
        </p:txBody>
      </p:sp>
      <p:sp>
        <p:nvSpPr>
          <p:cNvPr id="4" name="Espace réservé du pied de page 3">
            <a:extLst>
              <a:ext uri="{FF2B5EF4-FFF2-40B4-BE49-F238E27FC236}">
                <a16:creationId xmlns:a16="http://schemas.microsoft.com/office/drawing/2014/main" xmlns="" id="{398B7AEA-3AA7-462D-B022-CCB3A628E3D7}"/>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4057805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D9ABAD4-C94D-44BD-87E6-57424AF263DF}"/>
              </a:ext>
            </a:extLst>
          </p:cNvPr>
          <p:cNvSpPr>
            <a:spLocks noGrp="1"/>
          </p:cNvSpPr>
          <p:nvPr>
            <p:ph type="title"/>
          </p:nvPr>
        </p:nvSpPr>
        <p:spPr>
          <a:xfrm>
            <a:off x="646111" y="0"/>
            <a:ext cx="9404723" cy="996287"/>
          </a:xfrm>
        </p:spPr>
        <p:txBody>
          <a:bodyPr/>
          <a:lstStyle/>
          <a:p>
            <a:pPr algn="ctr"/>
            <a:r>
              <a:rPr lang="fr-FR" sz="5400" dirty="0">
                <a:solidFill>
                  <a:srgbClr val="FFFF00"/>
                </a:solidFill>
              </a:rPr>
              <a:t>Formes compliquées</a:t>
            </a:r>
          </a:p>
        </p:txBody>
      </p:sp>
      <p:sp>
        <p:nvSpPr>
          <p:cNvPr id="3" name="Espace réservé du contenu 2">
            <a:extLst>
              <a:ext uri="{FF2B5EF4-FFF2-40B4-BE49-F238E27FC236}">
                <a16:creationId xmlns:a16="http://schemas.microsoft.com/office/drawing/2014/main" xmlns="" id="{CF474BFF-BB13-46B3-80BA-4F6E92DC74A1}"/>
              </a:ext>
            </a:extLst>
          </p:cNvPr>
          <p:cNvSpPr>
            <a:spLocks noGrp="1"/>
          </p:cNvSpPr>
          <p:nvPr>
            <p:ph idx="1"/>
          </p:nvPr>
        </p:nvSpPr>
        <p:spPr>
          <a:xfrm>
            <a:off x="177421" y="996287"/>
            <a:ext cx="10856449" cy="5691115"/>
          </a:xfrm>
        </p:spPr>
        <p:txBody>
          <a:bodyPr>
            <a:normAutofit fontScale="70000" lnSpcReduction="20000"/>
          </a:bodyPr>
          <a:lstStyle/>
          <a:p>
            <a:pPr algn="just"/>
            <a:r>
              <a:rPr lang="fr-FR" sz="4000" dirty="0"/>
              <a:t>Perturbations immunitaires</a:t>
            </a:r>
          </a:p>
          <a:p>
            <a:pPr lvl="2" algn="just"/>
            <a:r>
              <a:rPr lang="fr-FR" sz="3600" dirty="0"/>
              <a:t>Dépressions immunitaire (infections opportunistes et cancer</a:t>
            </a:r>
          </a:p>
          <a:p>
            <a:pPr lvl="2" algn="just"/>
            <a:r>
              <a:rPr lang="fr-FR" sz="3600" dirty="0"/>
              <a:t>Maladies auto immunes</a:t>
            </a:r>
          </a:p>
          <a:p>
            <a:pPr lvl="3" algn="just"/>
            <a:r>
              <a:rPr lang="fr-FR" sz="3400" dirty="0"/>
              <a:t>maladies inflammatoires chroniques à expression humorales connues</a:t>
            </a:r>
          </a:p>
          <a:p>
            <a:pPr lvl="3" algn="just"/>
            <a:r>
              <a:rPr lang="fr-FR" sz="3400" dirty="0"/>
              <a:t> états inflammatoire de bas grade méconnus (système nerveux +)</a:t>
            </a:r>
          </a:p>
          <a:p>
            <a:pPr algn="just"/>
            <a:r>
              <a:rPr lang="fr-FR" sz="4000" dirty="0"/>
              <a:t>Problèmes de définition diagnostic</a:t>
            </a:r>
          </a:p>
          <a:p>
            <a:pPr lvl="2" algn="just"/>
            <a:r>
              <a:rPr lang="fr-FR" sz="3600" dirty="0"/>
              <a:t>Continuité entre infection micro-</a:t>
            </a:r>
            <a:r>
              <a:rPr lang="fr-FR" sz="3600" dirty="0" err="1"/>
              <a:t>parastaire</a:t>
            </a:r>
            <a:r>
              <a:rPr lang="fr-FR" sz="3600" dirty="0"/>
              <a:t> chronique de </a:t>
            </a:r>
            <a:r>
              <a:rPr lang="fr-FR" sz="3600" dirty="0" err="1"/>
              <a:t>lyme</a:t>
            </a:r>
            <a:r>
              <a:rPr lang="fr-FR" sz="3600" dirty="0"/>
              <a:t> et ses complications inflammatoires : polyarthrite, sclérose en plaques.</a:t>
            </a:r>
          </a:p>
          <a:p>
            <a:pPr algn="just"/>
            <a:r>
              <a:rPr lang="fr-FR" sz="4000" dirty="0"/>
              <a:t>Priorité de traitement</a:t>
            </a:r>
          </a:p>
          <a:p>
            <a:pPr lvl="2" algn="just"/>
            <a:r>
              <a:rPr lang="fr-FR" sz="3600" dirty="0"/>
              <a:t>Sur  l’étiologie infectieuse à l’égard des immunosuppresseurs des grandes maladies inflammatoires</a:t>
            </a:r>
          </a:p>
          <a:p>
            <a:endParaRPr lang="fr-FR" sz="4000" dirty="0"/>
          </a:p>
          <a:p>
            <a:pPr marL="0" indent="0">
              <a:buNone/>
            </a:pPr>
            <a:endParaRPr lang="fr-FR" sz="4000" dirty="0"/>
          </a:p>
          <a:p>
            <a:pPr lvl="2"/>
            <a:endParaRPr lang="fr-FR" sz="3600" dirty="0"/>
          </a:p>
        </p:txBody>
      </p:sp>
      <p:sp>
        <p:nvSpPr>
          <p:cNvPr id="4" name="Espace réservé du pied de page 3">
            <a:extLst>
              <a:ext uri="{FF2B5EF4-FFF2-40B4-BE49-F238E27FC236}">
                <a16:creationId xmlns:a16="http://schemas.microsoft.com/office/drawing/2014/main" xmlns="" id="{733BAD5B-0A0C-4487-9D54-8AC06C49CCB0}"/>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75388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CD6B68C-69E8-408E-AF1D-C166A2AF7D2F}"/>
              </a:ext>
            </a:extLst>
          </p:cNvPr>
          <p:cNvSpPr>
            <a:spLocks noGrp="1"/>
          </p:cNvSpPr>
          <p:nvPr>
            <p:ph type="title"/>
          </p:nvPr>
        </p:nvSpPr>
        <p:spPr>
          <a:xfrm>
            <a:off x="646111" y="0"/>
            <a:ext cx="9404723" cy="1091821"/>
          </a:xfrm>
        </p:spPr>
        <p:txBody>
          <a:bodyPr/>
          <a:lstStyle/>
          <a:p>
            <a:pPr algn="ctr"/>
            <a:r>
              <a:rPr lang="fr-FR" sz="6000" dirty="0">
                <a:solidFill>
                  <a:srgbClr val="FFFF00"/>
                </a:solidFill>
              </a:rPr>
              <a:t>Traitements</a:t>
            </a:r>
          </a:p>
        </p:txBody>
      </p:sp>
      <p:sp>
        <p:nvSpPr>
          <p:cNvPr id="3" name="Espace réservé du contenu 2">
            <a:extLst>
              <a:ext uri="{FF2B5EF4-FFF2-40B4-BE49-F238E27FC236}">
                <a16:creationId xmlns:a16="http://schemas.microsoft.com/office/drawing/2014/main" xmlns="" id="{231DC3B8-D85A-45DC-983B-06AFE2B576AE}"/>
              </a:ext>
            </a:extLst>
          </p:cNvPr>
          <p:cNvSpPr>
            <a:spLocks noGrp="1"/>
          </p:cNvSpPr>
          <p:nvPr>
            <p:ph idx="1"/>
          </p:nvPr>
        </p:nvSpPr>
        <p:spPr>
          <a:xfrm>
            <a:off x="0" y="1569493"/>
            <a:ext cx="10049853" cy="5008727"/>
          </a:xfrm>
        </p:spPr>
        <p:txBody>
          <a:bodyPr/>
          <a:lstStyle/>
          <a:p>
            <a:pPr>
              <a:buClr>
                <a:srgbClr val="ACD433"/>
              </a:buClr>
            </a:pPr>
            <a:r>
              <a:rPr lang="fr-FR" sz="4800" dirty="0">
                <a:solidFill>
                  <a:prstClr val="white"/>
                </a:solidFill>
              </a:rPr>
              <a:t>Principe général</a:t>
            </a:r>
          </a:p>
          <a:p>
            <a:pPr>
              <a:buClr>
                <a:srgbClr val="ACD433"/>
              </a:buClr>
            </a:pPr>
            <a:r>
              <a:rPr lang="fr-FR" sz="4800" dirty="0">
                <a:solidFill>
                  <a:prstClr val="white"/>
                </a:solidFill>
              </a:rPr>
              <a:t>	Difficultés d’application</a:t>
            </a:r>
          </a:p>
          <a:p>
            <a:pPr>
              <a:buClr>
                <a:srgbClr val="ACD433"/>
              </a:buClr>
            </a:pPr>
            <a:r>
              <a:rPr lang="fr-FR" sz="4800" dirty="0">
                <a:solidFill>
                  <a:prstClr val="white"/>
                </a:solidFill>
              </a:rPr>
              <a:t>Traitements d’épreuve</a:t>
            </a:r>
          </a:p>
          <a:p>
            <a:pPr>
              <a:buClr>
                <a:srgbClr val="ACD433"/>
              </a:buClr>
            </a:pPr>
            <a:r>
              <a:rPr lang="fr-FR" sz="4800" dirty="0">
                <a:solidFill>
                  <a:prstClr val="white"/>
                </a:solidFill>
              </a:rPr>
              <a:t>problèmes des traitements des complications</a:t>
            </a:r>
          </a:p>
          <a:p>
            <a:endParaRPr lang="fr-FR" dirty="0"/>
          </a:p>
        </p:txBody>
      </p:sp>
      <p:sp>
        <p:nvSpPr>
          <p:cNvPr id="4" name="Espace réservé du pied de page 3">
            <a:extLst>
              <a:ext uri="{FF2B5EF4-FFF2-40B4-BE49-F238E27FC236}">
                <a16:creationId xmlns:a16="http://schemas.microsoft.com/office/drawing/2014/main" xmlns="" id="{82E43FF0-4C52-4E81-B780-40DF40D0AC2A}"/>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576808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1EF213-2A39-4FEA-AA18-89F8E5E5AF5F}"/>
              </a:ext>
            </a:extLst>
          </p:cNvPr>
          <p:cNvSpPr>
            <a:spLocks noGrp="1"/>
          </p:cNvSpPr>
          <p:nvPr>
            <p:ph type="title"/>
          </p:nvPr>
        </p:nvSpPr>
        <p:spPr>
          <a:xfrm>
            <a:off x="646111" y="-95534"/>
            <a:ext cx="9404723" cy="982638"/>
          </a:xfrm>
        </p:spPr>
        <p:txBody>
          <a:bodyPr/>
          <a:lstStyle/>
          <a:p>
            <a:pPr algn="ctr"/>
            <a:r>
              <a:rPr lang="fr-FR" sz="4800" b="1" dirty="0">
                <a:solidFill>
                  <a:srgbClr val="FFFF00"/>
                </a:solidFill>
              </a:rPr>
              <a:t>Traitement </a:t>
            </a:r>
            <a:r>
              <a:rPr lang="fr-FR" sz="4800" b="1" dirty="0" smtClean="0">
                <a:solidFill>
                  <a:srgbClr val="FFFF00"/>
                </a:solidFill>
              </a:rPr>
              <a:t>/</a:t>
            </a:r>
            <a:r>
              <a:rPr lang="fr-FR" sz="4800" dirty="0" smtClean="0">
                <a:solidFill>
                  <a:srgbClr val="FFFF00"/>
                </a:solidFill>
              </a:rPr>
              <a:t>principe </a:t>
            </a:r>
            <a:r>
              <a:rPr lang="fr-FR" sz="4800" dirty="0">
                <a:solidFill>
                  <a:srgbClr val="FFFF00"/>
                </a:solidFill>
              </a:rPr>
              <a:t>général</a:t>
            </a:r>
          </a:p>
        </p:txBody>
      </p:sp>
      <p:sp>
        <p:nvSpPr>
          <p:cNvPr id="3" name="Espace réservé du contenu 2">
            <a:extLst>
              <a:ext uri="{FF2B5EF4-FFF2-40B4-BE49-F238E27FC236}">
                <a16:creationId xmlns:a16="http://schemas.microsoft.com/office/drawing/2014/main" xmlns="" id="{49A782A9-7E02-47B6-BBCE-6A8B0697E6B8}"/>
              </a:ext>
            </a:extLst>
          </p:cNvPr>
          <p:cNvSpPr>
            <a:spLocks noGrp="1"/>
          </p:cNvSpPr>
          <p:nvPr>
            <p:ph idx="1"/>
          </p:nvPr>
        </p:nvSpPr>
        <p:spPr>
          <a:xfrm>
            <a:off x="151870" y="887104"/>
            <a:ext cx="10882001" cy="5970896"/>
          </a:xfrm>
        </p:spPr>
        <p:txBody>
          <a:bodyPr>
            <a:normAutofit/>
          </a:bodyPr>
          <a:lstStyle/>
          <a:p>
            <a:r>
              <a:rPr lang="fr-FR" sz="4400" dirty="0"/>
              <a:t>Antibactérien à pénétration intracellulaire</a:t>
            </a:r>
          </a:p>
          <a:p>
            <a:r>
              <a:rPr lang="fr-FR" sz="4400" dirty="0"/>
              <a:t>Adapté aux bactéries</a:t>
            </a:r>
          </a:p>
          <a:p>
            <a:r>
              <a:rPr lang="fr-FR" sz="4400" dirty="0"/>
              <a:t>Adapté à l’ancienneté</a:t>
            </a:r>
          </a:p>
          <a:p>
            <a:r>
              <a:rPr lang="fr-FR" sz="4400" dirty="0"/>
              <a:t>Adapté à la localisation</a:t>
            </a:r>
          </a:p>
          <a:p>
            <a:r>
              <a:rPr lang="fr-FR" sz="4400" dirty="0" err="1"/>
              <a:t>Complements</a:t>
            </a:r>
            <a:r>
              <a:rPr lang="fr-FR" sz="4400" dirty="0"/>
              <a:t> optimisant</a:t>
            </a:r>
          </a:p>
        </p:txBody>
      </p:sp>
      <p:sp>
        <p:nvSpPr>
          <p:cNvPr id="4" name="Espace réservé du pied de page 3">
            <a:extLst>
              <a:ext uri="{FF2B5EF4-FFF2-40B4-BE49-F238E27FC236}">
                <a16:creationId xmlns:a16="http://schemas.microsoft.com/office/drawing/2014/main" xmlns="" id="{1734208B-CDE5-445F-9A91-D1281B65D437}"/>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972183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51EA9A6-332B-419B-B995-F643CF094CB1}"/>
              </a:ext>
            </a:extLst>
          </p:cNvPr>
          <p:cNvSpPr>
            <a:spLocks noGrp="1"/>
          </p:cNvSpPr>
          <p:nvPr>
            <p:ph type="title"/>
          </p:nvPr>
        </p:nvSpPr>
        <p:spPr>
          <a:xfrm>
            <a:off x="122830" y="25335"/>
            <a:ext cx="10675531" cy="995082"/>
          </a:xfrm>
        </p:spPr>
        <p:txBody>
          <a:bodyPr/>
          <a:lstStyle/>
          <a:p>
            <a:pPr algn="ctr"/>
            <a:r>
              <a:rPr lang="fr-FR" sz="3200" dirty="0">
                <a:solidFill>
                  <a:srgbClr val="FFFF00"/>
                </a:solidFill>
              </a:rPr>
              <a:t>Fiche pratique :conduite à tenir</a:t>
            </a:r>
            <a:br>
              <a:rPr lang="fr-FR" sz="3200" dirty="0">
                <a:solidFill>
                  <a:srgbClr val="FFFF00"/>
                </a:solidFill>
              </a:rPr>
            </a:br>
            <a:r>
              <a:rPr lang="fr-FR" sz="3200" dirty="0">
                <a:solidFill>
                  <a:srgbClr val="FFFF00"/>
                </a:solidFill>
              </a:rPr>
              <a:t>morsure de tique chez l’enfant</a:t>
            </a:r>
          </a:p>
        </p:txBody>
      </p:sp>
      <p:sp>
        <p:nvSpPr>
          <p:cNvPr id="3" name="Espace réservé du contenu 2">
            <a:extLst>
              <a:ext uri="{FF2B5EF4-FFF2-40B4-BE49-F238E27FC236}">
                <a16:creationId xmlns:a16="http://schemas.microsoft.com/office/drawing/2014/main" xmlns="" id="{B6F5312C-4CA5-4929-9B8E-C020046FEBA3}"/>
              </a:ext>
            </a:extLst>
          </p:cNvPr>
          <p:cNvSpPr>
            <a:spLocks noGrp="1"/>
          </p:cNvSpPr>
          <p:nvPr>
            <p:ph idx="1"/>
          </p:nvPr>
        </p:nvSpPr>
        <p:spPr>
          <a:xfrm>
            <a:off x="122830" y="1160060"/>
            <a:ext cx="11041039" cy="5800298"/>
          </a:xfrm>
        </p:spPr>
        <p:txBody>
          <a:bodyPr>
            <a:normAutofit/>
          </a:bodyPr>
          <a:lstStyle/>
          <a:p>
            <a:pPr algn="just"/>
            <a:r>
              <a:rPr lang="fr-FR" dirty="0"/>
              <a:t>Morsure simple chez un enfant  sans antécédents d’infections à répétition sans érythème migrant.</a:t>
            </a:r>
          </a:p>
          <a:p>
            <a:pPr lvl="1" algn="just"/>
            <a:r>
              <a:rPr lang="fr-FR" sz="2000" dirty="0"/>
              <a:t>Surveillance : Prendre en compte</a:t>
            </a:r>
          </a:p>
          <a:p>
            <a:pPr lvl="2" algn="just"/>
            <a:r>
              <a:rPr lang="fr-FR" sz="2000" dirty="0"/>
              <a:t>Le premier mois est le plus favorable pour limiter une contamination </a:t>
            </a:r>
          </a:p>
          <a:p>
            <a:pPr lvl="2" algn="just"/>
            <a:r>
              <a:rPr lang="fr-FR" sz="2000" dirty="0"/>
              <a:t>Elévation de la température corporelle et transpiration anormale ganglions sensibles et palpables</a:t>
            </a:r>
          </a:p>
          <a:p>
            <a:pPr lvl="2" algn="just"/>
            <a:r>
              <a:rPr lang="fr-FR" sz="2000" dirty="0"/>
              <a:t>Fatigue nervosité </a:t>
            </a:r>
            <a:r>
              <a:rPr lang="fr-FR" sz="2000" b="1" dirty="0"/>
              <a:t>insomnie</a:t>
            </a:r>
          </a:p>
          <a:p>
            <a:pPr lvl="2" algn="just"/>
            <a:r>
              <a:rPr lang="fr-FR" sz="2000" b="1" dirty="0"/>
              <a:t>Douleurs articulaires et musculaire raideur </a:t>
            </a:r>
            <a:r>
              <a:rPr lang="fr-FR" sz="2000" dirty="0"/>
              <a:t>(flexion du tronc réduite)</a:t>
            </a:r>
          </a:p>
          <a:p>
            <a:pPr lvl="1" algn="just"/>
            <a:r>
              <a:rPr lang="fr-FR" sz="2000" dirty="0"/>
              <a:t>Habituellement il n’y a pas de symptôme</a:t>
            </a:r>
          </a:p>
          <a:p>
            <a:pPr lvl="1" algn="just"/>
            <a:r>
              <a:rPr lang="fr-FR" sz="2000" dirty="0"/>
              <a:t>En cas de doute traitement N° 1 a appliquer de préférence avant la fin du premier mois.</a:t>
            </a:r>
          </a:p>
          <a:p>
            <a:pPr lvl="1" algn="just"/>
            <a:r>
              <a:rPr lang="fr-FR" sz="2000" dirty="0"/>
              <a:t>La fiabilité du contrôle biologique sérologique de base est encore trop faible pour servir de référence il faut compter sur la surveillance clinique </a:t>
            </a:r>
          </a:p>
          <a:p>
            <a:pPr marL="457200" lvl="1" indent="0">
              <a:buNone/>
            </a:pPr>
            <a:endParaRPr lang="fr-FR" dirty="0"/>
          </a:p>
          <a:p>
            <a:pPr lvl="2"/>
            <a:endParaRPr lang="fr-FR" dirty="0"/>
          </a:p>
          <a:p>
            <a:pPr lvl="2"/>
            <a:endParaRPr lang="fr-FR" dirty="0"/>
          </a:p>
          <a:p>
            <a:pPr lvl="2"/>
            <a:endParaRPr lang="fr-FR" dirty="0"/>
          </a:p>
        </p:txBody>
      </p:sp>
      <p:sp>
        <p:nvSpPr>
          <p:cNvPr id="4" name="Espace réservé du pied de page 3">
            <a:extLst>
              <a:ext uri="{FF2B5EF4-FFF2-40B4-BE49-F238E27FC236}">
                <a16:creationId xmlns:a16="http://schemas.microsoft.com/office/drawing/2014/main" xmlns="" id="{87DF844E-D1EF-4884-BBB0-25B8EEE858A8}"/>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35679388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E6B9519-6B9A-4155-ABE5-526792010F04}"/>
              </a:ext>
            </a:extLst>
          </p:cNvPr>
          <p:cNvSpPr>
            <a:spLocks noGrp="1"/>
          </p:cNvSpPr>
          <p:nvPr>
            <p:ph type="title"/>
          </p:nvPr>
        </p:nvSpPr>
        <p:spPr>
          <a:xfrm>
            <a:off x="646111" y="0"/>
            <a:ext cx="9404723" cy="1323833"/>
          </a:xfrm>
        </p:spPr>
        <p:txBody>
          <a:bodyPr/>
          <a:lstStyle/>
          <a:p>
            <a:r>
              <a:rPr lang="fr-FR" dirty="0">
                <a:solidFill>
                  <a:srgbClr val="FFFF00"/>
                </a:solidFill>
              </a:rPr>
              <a:t>Fiche pratique enfant fragile et ou </a:t>
            </a:r>
            <a:r>
              <a:rPr lang="fr-FR" dirty="0" err="1">
                <a:solidFill>
                  <a:srgbClr val="FFFF00"/>
                </a:solidFill>
              </a:rPr>
              <a:t>erythème</a:t>
            </a:r>
            <a:r>
              <a:rPr lang="fr-FR" dirty="0">
                <a:solidFill>
                  <a:srgbClr val="FFFF00"/>
                </a:solidFill>
              </a:rPr>
              <a:t> migrant</a:t>
            </a:r>
          </a:p>
        </p:txBody>
      </p:sp>
      <p:sp>
        <p:nvSpPr>
          <p:cNvPr id="3" name="Espace réservé du contenu 2">
            <a:extLst>
              <a:ext uri="{FF2B5EF4-FFF2-40B4-BE49-F238E27FC236}">
                <a16:creationId xmlns:a16="http://schemas.microsoft.com/office/drawing/2014/main" xmlns="" id="{5D1377DF-09E9-4DB7-A443-5AB0F39DEC56}"/>
              </a:ext>
            </a:extLst>
          </p:cNvPr>
          <p:cNvSpPr>
            <a:spLocks noGrp="1"/>
          </p:cNvSpPr>
          <p:nvPr>
            <p:ph idx="1"/>
          </p:nvPr>
        </p:nvSpPr>
        <p:spPr>
          <a:xfrm>
            <a:off x="0" y="1651378"/>
            <a:ext cx="10918209" cy="5206621"/>
          </a:xfrm>
        </p:spPr>
        <p:txBody>
          <a:bodyPr>
            <a:normAutofit/>
          </a:bodyPr>
          <a:lstStyle/>
          <a:p>
            <a:pPr algn="just"/>
            <a:r>
              <a:rPr lang="fr-FR" sz="2400" dirty="0"/>
              <a:t>Le traitement  N°1 s’impose</a:t>
            </a:r>
          </a:p>
          <a:p>
            <a:pPr algn="just"/>
            <a:r>
              <a:rPr lang="fr-FR" sz="2400" dirty="0"/>
              <a:t>Contrairement aux idées reçues les rechutes sont possibles</a:t>
            </a:r>
          </a:p>
          <a:p>
            <a:pPr algn="just"/>
            <a:r>
              <a:rPr lang="fr-FR" sz="2400" dirty="0"/>
              <a:t>La surveillance biologique immunitaire est indiquée en cas de signes même modérés de Persistance bactérienne sérologie +PCR</a:t>
            </a:r>
          </a:p>
          <a:p>
            <a:pPr algn="just"/>
            <a:r>
              <a:rPr lang="fr-FR" sz="2400" dirty="0"/>
              <a:t>Penser aux troubles de l’humeur à l’hyperactivité aux troubles du sommeil de plus d’un mois justifiant un renouvellement du traitement N°1+N°2 deux fois à deux semaines d’intervalle</a:t>
            </a:r>
          </a:p>
          <a:p>
            <a:pPr algn="just"/>
            <a:r>
              <a:rPr lang="fr-FR" sz="2400" dirty="0"/>
              <a:t>Le bilan immunitaire à toute son indication en cas de durée prolongée plus de trois mois ou de sévérité des troubles pour apprécier le pronostic et les diagnostics différentiels</a:t>
            </a:r>
          </a:p>
        </p:txBody>
      </p:sp>
      <p:sp>
        <p:nvSpPr>
          <p:cNvPr id="4" name="Espace réservé du pied de page 3">
            <a:extLst>
              <a:ext uri="{FF2B5EF4-FFF2-40B4-BE49-F238E27FC236}">
                <a16:creationId xmlns:a16="http://schemas.microsoft.com/office/drawing/2014/main" xmlns="" id="{D20B6F99-AA7E-4948-8390-8EF0CA252803}"/>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4105148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615" y="0"/>
            <a:ext cx="8382386" cy="721564"/>
          </a:xfrm>
        </p:spPr>
        <p:txBody>
          <a:bodyPr/>
          <a:lstStyle/>
          <a:p>
            <a:pPr algn="ctr"/>
            <a:r>
              <a:rPr lang="fr-FR" sz="3600" dirty="0">
                <a:solidFill>
                  <a:srgbClr val="FFFF00"/>
                </a:solidFill>
              </a:rPr>
              <a:t>Traitement MDL Chronique</a:t>
            </a:r>
          </a:p>
        </p:txBody>
      </p:sp>
      <p:sp>
        <p:nvSpPr>
          <p:cNvPr id="3" name="Espace réservé du contenu 2"/>
          <p:cNvSpPr>
            <a:spLocks noGrp="1"/>
          </p:cNvSpPr>
          <p:nvPr>
            <p:ph idx="1"/>
          </p:nvPr>
        </p:nvSpPr>
        <p:spPr>
          <a:xfrm>
            <a:off x="109182" y="721563"/>
            <a:ext cx="9940671" cy="6511749"/>
          </a:xfrm>
        </p:spPr>
        <p:txBody>
          <a:bodyPr>
            <a:normAutofit fontScale="77500" lnSpcReduction="20000"/>
          </a:bodyPr>
          <a:lstStyle/>
          <a:p>
            <a:pPr algn="just"/>
            <a:r>
              <a:rPr lang="fr-FR" sz="3000" dirty="0"/>
              <a:t>1- </a:t>
            </a:r>
            <a:r>
              <a:rPr lang="fr-FR" sz="3000" dirty="0" err="1"/>
              <a:t>Plaquenil</a:t>
            </a:r>
            <a:r>
              <a:rPr lang="fr-FR" sz="3000" dirty="0"/>
              <a:t> 200 mg : 1 </a:t>
            </a:r>
            <a:r>
              <a:rPr lang="fr-FR" sz="3000" dirty="0" err="1"/>
              <a:t>cp</a:t>
            </a:r>
            <a:r>
              <a:rPr lang="fr-FR" sz="3000" dirty="0"/>
              <a:t> par jour prendre en milieu de repas avec un verre d'eau et au moins une heure avant le coucher.</a:t>
            </a:r>
          </a:p>
          <a:p>
            <a:pPr algn="just">
              <a:buNone/>
            </a:pPr>
            <a:r>
              <a:rPr lang="fr-FR" sz="3000" dirty="0"/>
              <a:t>     Durée 2 mois</a:t>
            </a:r>
          </a:p>
          <a:p>
            <a:pPr algn="just"/>
            <a:r>
              <a:rPr lang="fr-FR" sz="3000" dirty="0"/>
              <a:t>2- Ajouter  </a:t>
            </a:r>
          </a:p>
          <a:p>
            <a:pPr lvl="1" algn="just"/>
            <a:r>
              <a:rPr lang="fr-FR" sz="2800" dirty="0"/>
              <a:t>	A- </a:t>
            </a:r>
            <a:r>
              <a:rPr lang="fr-FR" sz="2800" b="1" dirty="0" err="1"/>
              <a:t>Tolexine</a:t>
            </a:r>
            <a:r>
              <a:rPr lang="fr-FR" sz="2800" b="1" dirty="0"/>
              <a:t> 100 mg </a:t>
            </a:r>
            <a:r>
              <a:rPr lang="fr-FR" sz="2800" dirty="0"/>
              <a:t>: 2 </a:t>
            </a:r>
            <a:r>
              <a:rPr lang="fr-FR" sz="2800" dirty="0" err="1"/>
              <a:t>cp</a:t>
            </a:r>
            <a:r>
              <a:rPr lang="fr-FR" sz="2800" dirty="0"/>
              <a:t> par jour en 1 prise à prendre en milieu de repas avec un verre d'eau et au moins une heure avant le coucher.</a:t>
            </a:r>
          </a:p>
          <a:p>
            <a:pPr algn="just">
              <a:buNone/>
            </a:pPr>
            <a:r>
              <a:rPr lang="fr-FR" sz="3000" dirty="0"/>
              <a:t>	    	Durée : 2 semaines</a:t>
            </a:r>
          </a:p>
          <a:p>
            <a:pPr lvl="1" algn="just"/>
            <a:r>
              <a:rPr lang="fr-FR" sz="2800" dirty="0"/>
              <a:t>   B- </a:t>
            </a:r>
            <a:r>
              <a:rPr lang="fr-FR" sz="2800" u="sng" dirty="0"/>
              <a:t>Faire une pause </a:t>
            </a:r>
            <a:r>
              <a:rPr lang="fr-FR" sz="2800" dirty="0"/>
              <a:t>de 2 semaines puis passer à :  </a:t>
            </a:r>
          </a:p>
          <a:p>
            <a:pPr lvl="1" algn="just"/>
            <a:r>
              <a:rPr lang="fr-FR" sz="2800" dirty="0"/>
              <a:t>	C- </a:t>
            </a:r>
            <a:r>
              <a:rPr lang="fr-FR" sz="2800" b="1" dirty="0"/>
              <a:t>Zithromax 250 mg </a:t>
            </a:r>
            <a:r>
              <a:rPr lang="fr-FR" sz="2800" dirty="0"/>
              <a:t>: 2 </a:t>
            </a:r>
            <a:r>
              <a:rPr lang="fr-FR" sz="2800" dirty="0" err="1"/>
              <a:t>cp</a:t>
            </a:r>
            <a:r>
              <a:rPr lang="fr-FR" sz="2800" dirty="0"/>
              <a:t> par jour en 1 prise (à prendre pendant ou en dehors du repas). </a:t>
            </a:r>
          </a:p>
          <a:p>
            <a:pPr algn="just">
              <a:buNone/>
            </a:pPr>
            <a:r>
              <a:rPr lang="fr-FR" sz="3000" dirty="0"/>
              <a:t>	  	Durée : 2 semaines  </a:t>
            </a:r>
          </a:p>
          <a:p>
            <a:pPr lvl="1" algn="just"/>
            <a:r>
              <a:rPr lang="fr-FR" sz="2800" dirty="0"/>
              <a:t>D- </a:t>
            </a:r>
            <a:r>
              <a:rPr lang="fr-FR" sz="2800" u="sng" dirty="0"/>
              <a:t>Faire une pause </a:t>
            </a:r>
            <a:r>
              <a:rPr lang="fr-FR" sz="2800" dirty="0"/>
              <a:t>de 2 semaines puis passer à :  </a:t>
            </a:r>
          </a:p>
          <a:p>
            <a:pPr lvl="1" algn="just"/>
            <a:r>
              <a:rPr lang="fr-FR" sz="2800" dirty="0"/>
              <a:t>	E- Triflucan 200 mg : 1 </a:t>
            </a:r>
            <a:r>
              <a:rPr lang="fr-FR" sz="2800" dirty="0" err="1"/>
              <a:t>cp</a:t>
            </a:r>
            <a:r>
              <a:rPr lang="fr-FR" sz="2800" dirty="0"/>
              <a:t> en 1 prise à avaler avec un demi-verre d'eau</a:t>
            </a:r>
          </a:p>
          <a:p>
            <a:pPr algn="just">
              <a:buNone/>
            </a:pPr>
            <a:r>
              <a:rPr lang="fr-FR" sz="3000" dirty="0"/>
              <a:t>     			Durée : 2 semaines</a:t>
            </a:r>
          </a:p>
          <a:p>
            <a:endParaRPr lang="fr-FR" dirty="0"/>
          </a:p>
        </p:txBody>
      </p:sp>
      <p:sp>
        <p:nvSpPr>
          <p:cNvPr id="4" name="Espace réservé du pied de page 3"/>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9777041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75031"/>
            <a:ext cx="9404723" cy="799612"/>
          </a:xfrm>
        </p:spPr>
        <p:txBody>
          <a:bodyPr/>
          <a:lstStyle/>
          <a:p>
            <a:pPr algn="ctr"/>
            <a:r>
              <a:rPr lang="fr-FR" dirty="0">
                <a:solidFill>
                  <a:srgbClr val="FFFF00"/>
                </a:solidFill>
              </a:rPr>
              <a:t>Traitement MDL de l’enfant</a:t>
            </a:r>
          </a:p>
        </p:txBody>
      </p:sp>
      <p:sp>
        <p:nvSpPr>
          <p:cNvPr id="3" name="Espace réservé du contenu 2"/>
          <p:cNvSpPr>
            <a:spLocks noGrp="1"/>
          </p:cNvSpPr>
          <p:nvPr>
            <p:ph idx="1"/>
          </p:nvPr>
        </p:nvSpPr>
        <p:spPr>
          <a:xfrm>
            <a:off x="122830" y="874643"/>
            <a:ext cx="11634372" cy="5715000"/>
          </a:xfrm>
        </p:spPr>
        <p:txBody>
          <a:bodyPr>
            <a:normAutofit fontScale="92500" lnSpcReduction="10000"/>
          </a:bodyPr>
          <a:lstStyle/>
          <a:p>
            <a:r>
              <a:rPr lang="fr-FR" dirty="0"/>
              <a:t>N°1</a:t>
            </a:r>
          </a:p>
          <a:p>
            <a:pPr lvl="1"/>
            <a:r>
              <a:rPr lang="fr-FR" dirty="0"/>
              <a:t>- Moins de 30 mois </a:t>
            </a:r>
          </a:p>
          <a:p>
            <a:pPr lvl="1">
              <a:buNone/>
            </a:pPr>
            <a:r>
              <a:rPr lang="fr-FR" dirty="0"/>
              <a:t>	</a:t>
            </a:r>
            <a:r>
              <a:rPr lang="fr-FR" dirty="0" err="1"/>
              <a:t>Clamoxil</a:t>
            </a:r>
            <a:r>
              <a:rPr lang="fr-FR" dirty="0"/>
              <a:t> 100 mg/kg/jour  en 2 à 3 prises 15 jours</a:t>
            </a:r>
          </a:p>
          <a:p>
            <a:pPr lvl="1"/>
            <a:r>
              <a:rPr lang="fr-FR" dirty="0"/>
              <a:t>- Entre 30 mois et 3 ans 75 mg/kg/jour 15 jours</a:t>
            </a:r>
          </a:p>
          <a:p>
            <a:pPr lvl="1"/>
            <a:r>
              <a:rPr lang="fr-FR" dirty="0"/>
              <a:t>- Entre 3 ans et 8 ans </a:t>
            </a:r>
          </a:p>
          <a:p>
            <a:pPr>
              <a:buNone/>
            </a:pPr>
            <a:r>
              <a:rPr lang="fr-FR" dirty="0"/>
              <a:t>		      - Zithromax </a:t>
            </a:r>
            <a:r>
              <a:rPr lang="fr-FR" dirty="0" err="1"/>
              <a:t>susp</a:t>
            </a:r>
            <a:r>
              <a:rPr lang="fr-FR" dirty="0"/>
              <a:t>. 35,6 : 1 dose correspondant à {</a:t>
            </a:r>
            <a:r>
              <a:rPr lang="fr-FR" dirty="0" err="1"/>
              <a:t>Patient.EnfantsPoids</a:t>
            </a:r>
            <a:r>
              <a:rPr lang="fr-FR" dirty="0"/>
              <a:t>} kilos sur la pipette</a:t>
            </a:r>
          </a:p>
          <a:p>
            <a:pPr>
              <a:buNone/>
            </a:pPr>
            <a:r>
              <a:rPr lang="fr-FR" dirty="0"/>
              <a:t>            Durée : 3 semaines</a:t>
            </a:r>
          </a:p>
          <a:p>
            <a:pPr lvl="1"/>
            <a:r>
              <a:rPr lang="fr-FR" dirty="0"/>
              <a:t>- A partir de 8 ans </a:t>
            </a:r>
            <a:r>
              <a:rPr lang="fr-FR" dirty="0" err="1"/>
              <a:t>doxycycline</a:t>
            </a:r>
            <a:r>
              <a:rPr lang="fr-FR" dirty="0"/>
              <a:t> monohydrate en </a:t>
            </a:r>
            <a:r>
              <a:rPr lang="fr-FR" dirty="0" err="1"/>
              <a:t>microgranules</a:t>
            </a:r>
            <a:r>
              <a:rPr lang="fr-FR" dirty="0"/>
              <a:t>  (</a:t>
            </a:r>
            <a:r>
              <a:rPr lang="fr-FR" dirty="0" err="1"/>
              <a:t>Tolexine</a:t>
            </a:r>
            <a:r>
              <a:rPr lang="fr-FR" dirty="0"/>
              <a:t>) 4mg/kg/jour</a:t>
            </a:r>
          </a:p>
          <a:p>
            <a:pPr>
              <a:buNone/>
            </a:pPr>
            <a:r>
              <a:rPr lang="fr-FR" dirty="0"/>
              <a:t>		Durée 3 semaines</a:t>
            </a:r>
          </a:p>
          <a:p>
            <a:r>
              <a:rPr lang="fr-FR" dirty="0"/>
              <a:t>N° 2</a:t>
            </a:r>
          </a:p>
          <a:p>
            <a:pPr>
              <a:buNone/>
            </a:pPr>
            <a:r>
              <a:rPr lang="fr-FR" dirty="0"/>
              <a:t>	En cas de rechute ordonnance  N°1  suivie d'une pause d'une semaine puis de </a:t>
            </a:r>
            <a:r>
              <a:rPr lang="fr-FR" dirty="0" err="1"/>
              <a:t>Flagyl</a:t>
            </a:r>
            <a:endParaRPr lang="fr-FR" dirty="0"/>
          </a:p>
          <a:p>
            <a:pPr lvl="1"/>
            <a:r>
              <a:rPr lang="fr-FR" dirty="0"/>
              <a:t>- De 2 à 5 ans </a:t>
            </a:r>
            <a:r>
              <a:rPr lang="fr-FR" dirty="0" err="1"/>
              <a:t>Flagyl</a:t>
            </a:r>
            <a:r>
              <a:rPr lang="fr-FR" dirty="0"/>
              <a:t> 30mg/kg/jour 3 semaines</a:t>
            </a:r>
          </a:p>
          <a:p>
            <a:pPr lvl="1"/>
            <a:r>
              <a:rPr lang="fr-FR" dirty="0"/>
              <a:t>- De 6 à 15 ans </a:t>
            </a:r>
            <a:r>
              <a:rPr lang="fr-FR" dirty="0" err="1"/>
              <a:t>Flagyl</a:t>
            </a:r>
            <a:r>
              <a:rPr lang="fr-FR" dirty="0"/>
              <a:t> suspension ou </a:t>
            </a:r>
            <a:r>
              <a:rPr lang="fr-FR" dirty="0" err="1"/>
              <a:t>cpr</a:t>
            </a:r>
            <a:r>
              <a:rPr lang="fr-FR" dirty="0"/>
              <a:t> 250 mg 20mg/kg/jour 3 semaines</a:t>
            </a:r>
          </a:p>
          <a:p>
            <a:pPr>
              <a:buNone/>
            </a:pPr>
            <a:r>
              <a:rPr lang="fr-FR" dirty="0"/>
              <a:t> </a:t>
            </a:r>
          </a:p>
          <a:p>
            <a:r>
              <a:rPr lang="fr-FR" dirty="0"/>
              <a:t>Dans tous les cas Probiotiques 5 à 15 milliards d'unité par jour</a:t>
            </a:r>
          </a:p>
        </p:txBody>
      </p:sp>
      <p:sp>
        <p:nvSpPr>
          <p:cNvPr id="4" name="Espace réservé du pied de page 3"/>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332415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F79D0B-EC6E-453B-93C6-C2F1A973269C}"/>
              </a:ext>
            </a:extLst>
          </p:cNvPr>
          <p:cNvSpPr>
            <a:spLocks noGrp="1"/>
          </p:cNvSpPr>
          <p:nvPr>
            <p:ph type="ctrTitle"/>
          </p:nvPr>
        </p:nvSpPr>
        <p:spPr>
          <a:xfrm>
            <a:off x="245660" y="1"/>
            <a:ext cx="10036794" cy="1364776"/>
          </a:xfrm>
        </p:spPr>
        <p:txBody>
          <a:bodyPr/>
          <a:lstStyle/>
          <a:p>
            <a:pPr algn="ctr"/>
            <a:r>
              <a:rPr lang="fr-FR" b="1" dirty="0">
                <a:solidFill>
                  <a:srgbClr val="FFFF00"/>
                </a:solidFill>
              </a:rPr>
              <a:t>Maladie de </a:t>
            </a:r>
            <a:r>
              <a:rPr lang="fr-FR" b="1" dirty="0" err="1">
                <a:solidFill>
                  <a:srgbClr val="FFFF00"/>
                </a:solidFill>
              </a:rPr>
              <a:t>lyme</a:t>
            </a:r>
            <a:endParaRPr lang="fr-FR" b="1" dirty="0">
              <a:solidFill>
                <a:srgbClr val="FFFF00"/>
              </a:solidFill>
            </a:endParaRPr>
          </a:p>
        </p:txBody>
      </p:sp>
      <p:sp>
        <p:nvSpPr>
          <p:cNvPr id="3" name="Sous-titre 2">
            <a:extLst>
              <a:ext uri="{FF2B5EF4-FFF2-40B4-BE49-F238E27FC236}">
                <a16:creationId xmlns:a16="http://schemas.microsoft.com/office/drawing/2014/main" xmlns="" id="{3C36EB68-5513-4A48-A205-067F4A219BEF}"/>
              </a:ext>
            </a:extLst>
          </p:cNvPr>
          <p:cNvSpPr>
            <a:spLocks noGrp="1"/>
          </p:cNvSpPr>
          <p:nvPr>
            <p:ph type="subTitle" idx="1"/>
          </p:nvPr>
        </p:nvSpPr>
        <p:spPr>
          <a:xfrm>
            <a:off x="368490" y="1610435"/>
            <a:ext cx="10630943" cy="5076967"/>
          </a:xfrm>
        </p:spPr>
        <p:txBody>
          <a:bodyPr>
            <a:normAutofit/>
          </a:bodyPr>
          <a:lstStyle/>
          <a:p>
            <a:pPr algn="just"/>
            <a:r>
              <a:rPr lang="fr-FR" sz="2400" b="1" dirty="0">
                <a:solidFill>
                  <a:schemeClr val="tx1"/>
                </a:solidFill>
              </a:rPr>
              <a:t>Vaste sujet où les malades rappellent  leur réalité qui échappe à la veille sanitaire infectiologique et sème le trouble dans la vision académique de la médecine </a:t>
            </a:r>
            <a:endParaRPr lang="fr-FR" sz="2400" b="1" dirty="0" smtClean="0">
              <a:solidFill>
                <a:schemeClr val="tx1"/>
              </a:solidFill>
            </a:endParaRPr>
          </a:p>
          <a:p>
            <a:pPr algn="just"/>
            <a:endParaRPr lang="fr-FR" sz="2400" b="1" dirty="0">
              <a:solidFill>
                <a:schemeClr val="tx1"/>
              </a:solidFill>
            </a:endParaRPr>
          </a:p>
          <a:p>
            <a:pPr algn="just"/>
            <a:r>
              <a:rPr lang="fr-FR" sz="2400" b="1" dirty="0">
                <a:solidFill>
                  <a:schemeClr val="tx1"/>
                </a:solidFill>
              </a:rPr>
              <a:t>Pour les formes chroniques de maladie de </a:t>
            </a:r>
            <a:r>
              <a:rPr lang="fr-FR" sz="2400" b="1" dirty="0" err="1">
                <a:solidFill>
                  <a:schemeClr val="tx1"/>
                </a:solidFill>
              </a:rPr>
              <a:t>lyme</a:t>
            </a:r>
            <a:r>
              <a:rPr lang="fr-FR" sz="2400" b="1" dirty="0">
                <a:solidFill>
                  <a:schemeClr val="tx1"/>
                </a:solidFill>
              </a:rPr>
              <a:t> IL SERAIT PLUS JUSTE DE PARLER de malades DE </a:t>
            </a:r>
            <a:r>
              <a:rPr lang="fr-FR" sz="2400" b="1" dirty="0" err="1">
                <a:solidFill>
                  <a:schemeClr val="tx1"/>
                </a:solidFill>
              </a:rPr>
              <a:t>lYME</a:t>
            </a:r>
            <a:r>
              <a:rPr lang="fr-FR" sz="2400" b="1" dirty="0">
                <a:solidFill>
                  <a:schemeClr val="tx1"/>
                </a:solidFill>
              </a:rPr>
              <a:t> exprimant diversement des infections bactériennes </a:t>
            </a:r>
            <a:r>
              <a:rPr lang="fr-FR" sz="2400" b="1" dirty="0" smtClean="0">
                <a:solidFill>
                  <a:schemeClr val="tx1"/>
                </a:solidFill>
              </a:rPr>
              <a:t>plurielles</a:t>
            </a:r>
          </a:p>
          <a:p>
            <a:pPr algn="just"/>
            <a:endParaRPr lang="fr-FR" sz="2400" b="1" dirty="0">
              <a:solidFill>
                <a:schemeClr val="tx1"/>
              </a:solidFill>
            </a:endParaRPr>
          </a:p>
          <a:p>
            <a:pPr algn="just"/>
            <a:r>
              <a:rPr lang="fr-FR" sz="2400" b="1" dirty="0">
                <a:solidFill>
                  <a:schemeClr val="tx1"/>
                </a:solidFill>
              </a:rPr>
              <a:t>De nouvelles approches s’imposent pour les malades dont certains sont désemparés par cette situation</a:t>
            </a:r>
          </a:p>
        </p:txBody>
      </p:sp>
    </p:spTree>
    <p:extLst>
      <p:ext uri="{BB962C8B-B14F-4D97-AF65-F5344CB8AC3E}">
        <p14:creationId xmlns:p14="http://schemas.microsoft.com/office/powerpoint/2010/main" val="1626478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614" y="0"/>
            <a:ext cx="9404723" cy="721564"/>
          </a:xfrm>
        </p:spPr>
        <p:txBody>
          <a:bodyPr/>
          <a:lstStyle/>
          <a:p>
            <a:r>
              <a:rPr lang="fr-FR" sz="3600" dirty="0">
                <a:solidFill>
                  <a:srgbClr val="FFFF00"/>
                </a:solidFill>
              </a:rPr>
              <a:t>Traitement MDL Chronique</a:t>
            </a:r>
          </a:p>
        </p:txBody>
      </p:sp>
      <p:sp>
        <p:nvSpPr>
          <p:cNvPr id="3" name="Espace réservé du contenu 2"/>
          <p:cNvSpPr>
            <a:spLocks noGrp="1"/>
          </p:cNvSpPr>
          <p:nvPr>
            <p:ph idx="1"/>
          </p:nvPr>
        </p:nvSpPr>
        <p:spPr>
          <a:xfrm>
            <a:off x="0" y="996286"/>
            <a:ext cx="10549719" cy="5861713"/>
          </a:xfrm>
        </p:spPr>
        <p:txBody>
          <a:bodyPr>
            <a:normAutofit fontScale="77500" lnSpcReduction="20000"/>
          </a:bodyPr>
          <a:lstStyle/>
          <a:p>
            <a:r>
              <a:rPr lang="fr-FR" sz="3000" dirty="0"/>
              <a:t>1- </a:t>
            </a:r>
            <a:r>
              <a:rPr lang="fr-FR" sz="3000" dirty="0" err="1"/>
              <a:t>Plaquenil</a:t>
            </a:r>
            <a:r>
              <a:rPr lang="fr-FR" sz="3000" dirty="0"/>
              <a:t> 200 mg : 1 </a:t>
            </a:r>
            <a:r>
              <a:rPr lang="fr-FR" sz="3000" dirty="0" err="1"/>
              <a:t>cp</a:t>
            </a:r>
            <a:r>
              <a:rPr lang="fr-FR" sz="3000" dirty="0"/>
              <a:t> par jour prendre en milieu de repas avec un verre d'eau et au moins une heure avant le coucher.</a:t>
            </a:r>
          </a:p>
          <a:p>
            <a:pPr>
              <a:buNone/>
            </a:pPr>
            <a:r>
              <a:rPr lang="fr-FR" sz="3000" dirty="0"/>
              <a:t>     Durée 2 mois</a:t>
            </a:r>
          </a:p>
          <a:p>
            <a:r>
              <a:rPr lang="fr-FR" sz="3000" dirty="0"/>
              <a:t>2- Ajouter  </a:t>
            </a:r>
          </a:p>
          <a:p>
            <a:pPr lvl="1"/>
            <a:r>
              <a:rPr lang="fr-FR" sz="2800" dirty="0"/>
              <a:t>	A- </a:t>
            </a:r>
            <a:r>
              <a:rPr lang="fr-FR" sz="2800" b="1" dirty="0" err="1"/>
              <a:t>Tolexine</a:t>
            </a:r>
            <a:r>
              <a:rPr lang="fr-FR" sz="2800" b="1" dirty="0"/>
              <a:t> 100 mg </a:t>
            </a:r>
            <a:r>
              <a:rPr lang="fr-FR" sz="2800" dirty="0"/>
              <a:t>: 2 </a:t>
            </a:r>
            <a:r>
              <a:rPr lang="fr-FR" sz="2800" dirty="0" err="1"/>
              <a:t>cp</a:t>
            </a:r>
            <a:r>
              <a:rPr lang="fr-FR" sz="2800" dirty="0"/>
              <a:t> par jour en 1 prise à prendre en milieu de repas avec un verre d'eau et au moins une heure avant le coucher.</a:t>
            </a:r>
          </a:p>
          <a:p>
            <a:pPr>
              <a:buNone/>
            </a:pPr>
            <a:r>
              <a:rPr lang="fr-FR" sz="3000" dirty="0"/>
              <a:t>	    	Durée : 2 semaines</a:t>
            </a:r>
          </a:p>
          <a:p>
            <a:pPr lvl="1"/>
            <a:r>
              <a:rPr lang="fr-FR" sz="2800" dirty="0"/>
              <a:t>   B- </a:t>
            </a:r>
            <a:r>
              <a:rPr lang="fr-FR" sz="2800" u="sng" dirty="0"/>
              <a:t>Faire une pause </a:t>
            </a:r>
            <a:r>
              <a:rPr lang="fr-FR" sz="2800" dirty="0"/>
              <a:t>de 2 semaines puis passer à :  </a:t>
            </a:r>
          </a:p>
          <a:p>
            <a:pPr lvl="1"/>
            <a:r>
              <a:rPr lang="fr-FR" sz="2800" dirty="0"/>
              <a:t>	C- </a:t>
            </a:r>
            <a:r>
              <a:rPr lang="fr-FR" sz="2800" b="1" dirty="0"/>
              <a:t>Zithromax 250 mg </a:t>
            </a:r>
            <a:r>
              <a:rPr lang="fr-FR" sz="2800" dirty="0"/>
              <a:t>: 2 </a:t>
            </a:r>
            <a:r>
              <a:rPr lang="fr-FR" sz="2800" dirty="0" err="1"/>
              <a:t>cp</a:t>
            </a:r>
            <a:r>
              <a:rPr lang="fr-FR" sz="2800" dirty="0"/>
              <a:t> par jour en 1 prise (à prendre pendant ou en dehors du repas). </a:t>
            </a:r>
          </a:p>
          <a:p>
            <a:pPr>
              <a:buNone/>
            </a:pPr>
            <a:r>
              <a:rPr lang="fr-FR" sz="3000" dirty="0"/>
              <a:t>	  	Durée : 2 semaines  </a:t>
            </a:r>
          </a:p>
          <a:p>
            <a:pPr lvl="1"/>
            <a:r>
              <a:rPr lang="fr-FR" sz="2800" dirty="0"/>
              <a:t>D- </a:t>
            </a:r>
            <a:r>
              <a:rPr lang="fr-FR" sz="2800" u="sng" dirty="0"/>
              <a:t>Faire une pause </a:t>
            </a:r>
            <a:r>
              <a:rPr lang="fr-FR" sz="2800" dirty="0"/>
              <a:t>de 2 semaines puis passer à :  </a:t>
            </a:r>
          </a:p>
          <a:p>
            <a:pPr lvl="1"/>
            <a:r>
              <a:rPr lang="fr-FR" sz="2800" dirty="0"/>
              <a:t>	E- Triflucan 200 mg : 1 </a:t>
            </a:r>
            <a:r>
              <a:rPr lang="fr-FR" sz="2800" dirty="0" err="1"/>
              <a:t>cp</a:t>
            </a:r>
            <a:r>
              <a:rPr lang="fr-FR" sz="2800" dirty="0"/>
              <a:t> en 1 prise à avaler avec un demi-verre d'eau</a:t>
            </a:r>
          </a:p>
          <a:p>
            <a:pPr>
              <a:buNone/>
            </a:pPr>
            <a:r>
              <a:rPr lang="fr-FR" sz="3000" dirty="0"/>
              <a:t>     			Durée : 2 semaines</a:t>
            </a:r>
          </a:p>
          <a:p>
            <a:endParaRPr lang="fr-FR" dirty="0"/>
          </a:p>
        </p:txBody>
      </p:sp>
      <p:sp>
        <p:nvSpPr>
          <p:cNvPr id="4" name="Espace réservé du pied de page 3"/>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556770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361" y="0"/>
            <a:ext cx="9404723" cy="856648"/>
          </a:xfrm>
        </p:spPr>
        <p:txBody>
          <a:bodyPr/>
          <a:lstStyle/>
          <a:p>
            <a:pPr algn="ctr"/>
            <a:r>
              <a:rPr lang="fr-FR" sz="2800" dirty="0">
                <a:solidFill>
                  <a:srgbClr val="FFFF00"/>
                </a:solidFill>
              </a:rPr>
              <a:t>Traitement de MDL chronique avec signes neurologiques fonctionnels</a:t>
            </a:r>
          </a:p>
        </p:txBody>
      </p:sp>
      <p:sp>
        <p:nvSpPr>
          <p:cNvPr id="3" name="Espace réservé du contenu 2"/>
          <p:cNvSpPr>
            <a:spLocks noGrp="1"/>
          </p:cNvSpPr>
          <p:nvPr>
            <p:ph idx="1"/>
          </p:nvPr>
        </p:nvSpPr>
        <p:spPr>
          <a:xfrm>
            <a:off x="0" y="996287"/>
            <a:ext cx="11163869" cy="5731771"/>
          </a:xfrm>
        </p:spPr>
        <p:txBody>
          <a:bodyPr>
            <a:normAutofit fontScale="85000" lnSpcReduction="10000"/>
          </a:bodyPr>
          <a:lstStyle/>
          <a:p>
            <a:pPr algn="just"/>
            <a:r>
              <a:rPr lang="fr-FR" dirty="0" err="1"/>
              <a:t>Zymad</a:t>
            </a:r>
            <a:r>
              <a:rPr lang="fr-FR" dirty="0"/>
              <a:t> 80 000 u  une ampoule par mois au cours d'un repas pendant six mois</a:t>
            </a:r>
          </a:p>
          <a:p>
            <a:pPr algn="just"/>
            <a:endParaRPr lang="fr-FR" dirty="0"/>
          </a:p>
          <a:p>
            <a:pPr algn="just"/>
            <a:r>
              <a:rPr lang="fr-FR" dirty="0"/>
              <a:t>Pendant 13 jours : - Zithromax 250 mg : 2 comprimés en 1 prise au cours d'un repas</a:t>
            </a:r>
          </a:p>
          <a:p>
            <a:pPr algn="just">
              <a:buNone/>
            </a:pPr>
            <a:r>
              <a:rPr lang="fr-FR" dirty="0"/>
              <a:t>					- </a:t>
            </a:r>
            <a:r>
              <a:rPr lang="fr-FR" dirty="0" err="1"/>
              <a:t>Bactrim</a:t>
            </a:r>
            <a:r>
              <a:rPr lang="fr-FR" dirty="0"/>
              <a:t> forte : 1 comprimé matin et soir pendant 3 jours, 2 jours d'arrêt puis reprise 3 jours et encore une fois pour obtenir 9 jours de traitement et 4 jours d'arrêt</a:t>
            </a:r>
          </a:p>
          <a:p>
            <a:pPr algn="just"/>
            <a:r>
              <a:rPr lang="fr-FR" dirty="0"/>
              <a:t>Faire une pause d'une à deux semaines</a:t>
            </a:r>
          </a:p>
          <a:p>
            <a:pPr algn="just"/>
            <a:r>
              <a:rPr lang="fr-FR" dirty="0"/>
              <a:t>10 jours suivants :	- </a:t>
            </a:r>
            <a:r>
              <a:rPr lang="fr-FR" dirty="0" err="1"/>
              <a:t>Oroken</a:t>
            </a:r>
            <a:r>
              <a:rPr lang="fr-FR" dirty="0"/>
              <a:t> 200mg : 1 comprimé matin et soir au cours d'un repas</a:t>
            </a:r>
          </a:p>
          <a:p>
            <a:pPr algn="just">
              <a:buNone/>
            </a:pPr>
            <a:r>
              <a:rPr lang="fr-FR" dirty="0"/>
              <a:t>					- Fasigyne 500 mg : 3 par jour en une prise entre les repas</a:t>
            </a:r>
          </a:p>
          <a:p>
            <a:pPr algn="just"/>
            <a:r>
              <a:rPr lang="fr-FR" dirty="0"/>
              <a:t>Faire une pause d'une à deux semaines</a:t>
            </a:r>
          </a:p>
          <a:p>
            <a:pPr algn="just"/>
            <a:r>
              <a:rPr lang="fr-FR" dirty="0"/>
              <a:t>15 jours suivants : - </a:t>
            </a:r>
            <a:r>
              <a:rPr lang="fr-FR" dirty="0" err="1"/>
              <a:t>Tolexine</a:t>
            </a:r>
            <a:r>
              <a:rPr lang="fr-FR" dirty="0"/>
              <a:t> 100 mg : 2 comprimés en 1 prise</a:t>
            </a:r>
          </a:p>
          <a:p>
            <a:pPr algn="just">
              <a:buNone/>
            </a:pPr>
            <a:r>
              <a:rPr lang="fr-FR" dirty="0"/>
              <a:t>					- </a:t>
            </a:r>
            <a:r>
              <a:rPr lang="fr-FR" dirty="0" err="1"/>
              <a:t>Plaquenil</a:t>
            </a:r>
            <a:r>
              <a:rPr lang="fr-FR" dirty="0"/>
              <a:t> 200 mg : 1 comprimé au cours d'un repas</a:t>
            </a:r>
          </a:p>
          <a:p>
            <a:pPr algn="just"/>
            <a:r>
              <a:rPr lang="fr-FR" dirty="0"/>
              <a:t>Faire une pause d'une à deux semaines</a:t>
            </a:r>
          </a:p>
          <a:p>
            <a:pPr algn="just"/>
            <a:r>
              <a:rPr lang="fr-FR" dirty="0"/>
              <a:t>25 jours suivants : 	- Triflucan 200 mg : 1 gélule au cours d'un repas</a:t>
            </a:r>
          </a:p>
          <a:p>
            <a:pPr algn="just">
              <a:buNone/>
            </a:pPr>
            <a:r>
              <a:rPr lang="fr-FR" dirty="0"/>
              <a:t>						- </a:t>
            </a:r>
            <a:r>
              <a:rPr lang="fr-FR" dirty="0" err="1"/>
              <a:t>Plaquenil</a:t>
            </a:r>
            <a:r>
              <a:rPr lang="fr-FR" dirty="0"/>
              <a:t> 200 mg : 1 comprimé au cours d'un repas		</a:t>
            </a:r>
          </a:p>
          <a:p>
            <a:pPr algn="just"/>
            <a:r>
              <a:rPr lang="fr-FR" dirty="0"/>
              <a:t>Ce traitement doit être complété par la prise de </a:t>
            </a:r>
            <a:r>
              <a:rPr lang="fr-FR" dirty="0" err="1"/>
              <a:t>probiotique</a:t>
            </a:r>
            <a:r>
              <a:rPr lang="fr-FR" dirty="0"/>
              <a:t> régulière : une gélule de Ultra Flora Premium tous les deux jours, ce produit n'étant pas toujours disponible en pharmacie, vous pouvez l'obtenir en vous adressant directement au Laboratoire Bionutrics par téléphone au 0800 900 630.</a:t>
            </a:r>
          </a:p>
          <a:p>
            <a:endParaRPr lang="fr-FR" dirty="0"/>
          </a:p>
        </p:txBody>
      </p:sp>
      <p:sp>
        <p:nvSpPr>
          <p:cNvPr id="4" name="Espace réservé du pied de page 3"/>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390855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EAB0E77-E29B-4AC3-8991-F9B813F29AE6}"/>
              </a:ext>
            </a:extLst>
          </p:cNvPr>
          <p:cNvSpPr>
            <a:spLocks noGrp="1"/>
          </p:cNvSpPr>
          <p:nvPr>
            <p:ph type="title"/>
          </p:nvPr>
        </p:nvSpPr>
        <p:spPr>
          <a:xfrm>
            <a:off x="645130" y="47270"/>
            <a:ext cx="9404723" cy="648469"/>
          </a:xfrm>
        </p:spPr>
        <p:txBody>
          <a:bodyPr/>
          <a:lstStyle/>
          <a:p>
            <a:pPr algn="ctr"/>
            <a:r>
              <a:rPr lang="fr-FR" sz="4800" b="1" dirty="0">
                <a:solidFill>
                  <a:srgbClr val="FFFF00"/>
                </a:solidFill>
              </a:rPr>
              <a:t>conclusions</a:t>
            </a:r>
          </a:p>
        </p:txBody>
      </p:sp>
      <p:sp>
        <p:nvSpPr>
          <p:cNvPr id="3" name="Espace réservé du contenu 2">
            <a:extLst>
              <a:ext uri="{FF2B5EF4-FFF2-40B4-BE49-F238E27FC236}">
                <a16:creationId xmlns:a16="http://schemas.microsoft.com/office/drawing/2014/main" xmlns="" id="{D427130C-6032-4B91-B176-356EA2504DC8}"/>
              </a:ext>
            </a:extLst>
          </p:cNvPr>
          <p:cNvSpPr>
            <a:spLocks noGrp="1"/>
          </p:cNvSpPr>
          <p:nvPr>
            <p:ph idx="1"/>
          </p:nvPr>
        </p:nvSpPr>
        <p:spPr>
          <a:xfrm>
            <a:off x="136478" y="1091821"/>
            <a:ext cx="11773281" cy="5895833"/>
          </a:xfrm>
        </p:spPr>
        <p:txBody>
          <a:bodyPr>
            <a:normAutofit/>
          </a:bodyPr>
          <a:lstStyle/>
          <a:p>
            <a:pPr algn="just"/>
            <a:r>
              <a:rPr lang="fr-FR" sz="2400" b="1" dirty="0"/>
              <a:t> Des malades de </a:t>
            </a:r>
            <a:r>
              <a:rPr lang="fr-FR" sz="2400" b="1" dirty="0" err="1"/>
              <a:t>lyme</a:t>
            </a:r>
            <a:r>
              <a:rPr lang="fr-FR" sz="2400" b="1" dirty="0"/>
              <a:t> chronique ont démontré par le bienfait d’antibiothérapies prolongées la possibilité de guérir qui leur  était refusée par des experts du passé usant de l’argument scientifique à contre sens. </a:t>
            </a:r>
          </a:p>
          <a:p>
            <a:pPr algn="just"/>
            <a:r>
              <a:rPr lang="fr-FR" sz="2400" b="1" dirty="0"/>
              <a:t>Des infections inapparentes mêlent incidence bactérienne propre et réactionnelle pour former des maladies inflammatoires que d’innombrables malades supportent en attendant la révélation de l’origine de leur mal</a:t>
            </a:r>
          </a:p>
          <a:p>
            <a:pPr algn="just"/>
            <a:r>
              <a:rPr lang="fr-FR" sz="2400" b="1" dirty="0"/>
              <a:t>Les solutions médicales existent mais d’accès encore difficile</a:t>
            </a:r>
          </a:p>
          <a:p>
            <a:pPr algn="just"/>
            <a:r>
              <a:rPr lang="fr-FR" sz="2400" b="1" dirty="0"/>
              <a:t>L’engagement personnel s’impose</a:t>
            </a:r>
          </a:p>
          <a:p>
            <a:pPr algn="just"/>
            <a:r>
              <a:rPr lang="fr-FR" sz="2400" b="1" dirty="0"/>
              <a:t>ces réalités échappent à la santé publique à défaut par d’écoute directe des malades meilleur reflet des besoins et des expériences salutaires.</a:t>
            </a:r>
          </a:p>
          <a:p>
            <a:pPr algn="just"/>
            <a:r>
              <a:rPr lang="fr-FR" sz="2400" b="1" dirty="0"/>
              <a:t>Il reste du travail aux associations libres de la société civile </a:t>
            </a:r>
          </a:p>
        </p:txBody>
      </p:sp>
      <p:sp>
        <p:nvSpPr>
          <p:cNvPr id="4" name="Espace réservé du pied de page 3">
            <a:extLst>
              <a:ext uri="{FF2B5EF4-FFF2-40B4-BE49-F238E27FC236}">
                <a16:creationId xmlns:a16="http://schemas.microsoft.com/office/drawing/2014/main" xmlns="" id="{DFE6E13B-8C6D-4A2F-ADEE-E3B0E4015BA2}"/>
              </a:ext>
            </a:extLst>
          </p:cNvPr>
          <p:cNvSpPr>
            <a:spLocks noGrp="1"/>
          </p:cNvSpPr>
          <p:nvPr>
            <p:ph type="ftr" sz="quarter" idx="11"/>
          </p:nvPr>
        </p:nvSpPr>
        <p:spPr/>
        <p:txBody>
          <a:bodyPr/>
          <a:lstStyle/>
          <a:p>
            <a:r>
              <a:rPr lang="fr-FR" dirty="0"/>
              <a:t>yves de saint cyr</a:t>
            </a:r>
          </a:p>
        </p:txBody>
      </p:sp>
    </p:spTree>
    <p:extLst>
      <p:ext uri="{BB962C8B-B14F-4D97-AF65-F5344CB8AC3E}">
        <p14:creationId xmlns:p14="http://schemas.microsoft.com/office/powerpoint/2010/main" val="39490448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0"/>
            <a:ext cx="9404723" cy="1853248"/>
          </a:xfrm>
        </p:spPr>
        <p:txBody>
          <a:bodyPr/>
          <a:lstStyle/>
          <a:p>
            <a:pPr algn="ctr"/>
            <a:r>
              <a:rPr lang="fr-FR" sz="6000" dirty="0">
                <a:solidFill>
                  <a:srgbClr val="FFFF00"/>
                </a:solidFill>
              </a:rPr>
              <a:t>Lyme sur </a:t>
            </a:r>
            <a:r>
              <a:rPr lang="fr-FR" sz="6000" dirty="0" err="1">
                <a:solidFill>
                  <a:srgbClr val="FFFF00"/>
                </a:solidFill>
              </a:rPr>
              <a:t>youtube</a:t>
            </a:r>
            <a:endParaRPr lang="fr-FR" sz="6000" dirty="0">
              <a:solidFill>
                <a:srgbClr val="FFFF00"/>
              </a:solidFill>
            </a:endParaRPr>
          </a:p>
        </p:txBody>
      </p:sp>
      <p:sp>
        <p:nvSpPr>
          <p:cNvPr id="3" name="Espace réservé du contenu 2"/>
          <p:cNvSpPr>
            <a:spLocks noGrp="1"/>
          </p:cNvSpPr>
          <p:nvPr>
            <p:ph idx="1"/>
          </p:nvPr>
        </p:nvSpPr>
        <p:spPr>
          <a:xfrm>
            <a:off x="204715" y="1241945"/>
            <a:ext cx="10829155" cy="5759355"/>
          </a:xfrm>
        </p:spPr>
        <p:txBody>
          <a:bodyPr>
            <a:normAutofit/>
          </a:bodyPr>
          <a:lstStyle/>
          <a:p>
            <a:pPr algn="just"/>
            <a:r>
              <a:rPr lang="fr-FR" sz="2400" b="1" dirty="0"/>
              <a:t>Quand les tiques attaquent!", 4' du film de Chantal Perrin</a:t>
            </a:r>
            <a:r>
              <a:rPr lang="fr-FR" sz="2400" dirty="0"/>
              <a:t> </a:t>
            </a:r>
            <a:endParaRPr lang="fr-FR" sz="2400" dirty="0" smtClean="0"/>
          </a:p>
          <a:p>
            <a:pPr algn="just"/>
            <a:r>
              <a:rPr lang="fr-FR" sz="2400" b="1" dirty="0" smtClean="0">
                <a:hlinkClick r:id="rId2"/>
              </a:rPr>
              <a:t>Conférence </a:t>
            </a:r>
            <a:r>
              <a:rPr lang="fr-FR" sz="2400" b="1" dirty="0">
                <a:hlinkClick r:id="rId2"/>
              </a:rPr>
              <a:t>débat "Lyme où en est-on ?" avec les associations, les </a:t>
            </a:r>
            <a:r>
              <a:rPr lang="fr-FR" sz="2400" i="1" dirty="0" smtClean="0">
                <a:hlinkClick r:id="rId3"/>
              </a:rPr>
              <a:t>www.reseauborreliose.fr/</a:t>
            </a:r>
            <a:r>
              <a:rPr lang="fr-FR" sz="2400" i="1" dirty="0" err="1" smtClean="0">
                <a:hlinkClick r:id="rId3"/>
              </a:rPr>
              <a:t>day</a:t>
            </a:r>
            <a:r>
              <a:rPr lang="fr-FR" sz="2400" i="1" dirty="0" smtClean="0">
                <a:hlinkClick r:id="rId3"/>
              </a:rPr>
              <a:t>/2015/09/03/</a:t>
            </a:r>
            <a:r>
              <a:rPr lang="fr-FR" sz="2400" i="1" dirty="0" err="1" smtClean="0">
                <a:hlinkClick r:id="rId3"/>
              </a:rPr>
              <a:t>Conf</a:t>
            </a:r>
            <a:r>
              <a:rPr lang="fr-FR" sz="2400" i="1" dirty="0">
                <a:hlinkClick r:id="rId3"/>
              </a:rPr>
              <a:t>.-</a:t>
            </a:r>
            <a:r>
              <a:rPr lang="fr-FR" sz="2400" i="1" dirty="0" smtClean="0">
                <a:hlinkClick r:id="rId3"/>
              </a:rPr>
              <a:t>Lyme-où-en-est-on</a:t>
            </a:r>
            <a:endParaRPr lang="fr-FR" sz="2400" i="1" dirty="0" smtClean="0"/>
          </a:p>
          <a:p>
            <a:pPr algn="just"/>
            <a:endParaRPr lang="fr-FR" sz="2400" i="1" dirty="0" smtClean="0"/>
          </a:p>
          <a:p>
            <a:pPr algn="just"/>
            <a:r>
              <a:rPr lang="fr-FR" sz="2400" dirty="0"/>
              <a:t>3 sept. 2015 - Dr </a:t>
            </a:r>
            <a:r>
              <a:rPr lang="fr-FR" sz="2400" i="1" dirty="0"/>
              <a:t>Carsten Nicolaus</a:t>
            </a:r>
            <a:r>
              <a:rPr lang="fr-FR" sz="2400" dirty="0"/>
              <a:t> – </a:t>
            </a:r>
            <a:r>
              <a:rPr lang="fr-FR" sz="2400" dirty="0" err="1"/>
              <a:t>Dir</a:t>
            </a:r>
            <a:r>
              <a:rPr lang="fr-FR" sz="2400" dirty="0"/>
              <a:t>. </a:t>
            </a:r>
            <a:r>
              <a:rPr lang="fr-FR" sz="2400" dirty="0" err="1"/>
              <a:t>éxécutif</a:t>
            </a:r>
            <a:r>
              <a:rPr lang="fr-FR" sz="2400" dirty="0"/>
              <a:t> médical de la BCA </a:t>
            </a:r>
            <a:r>
              <a:rPr lang="fr-FR" sz="2400" dirty="0" err="1"/>
              <a:t>clinic</a:t>
            </a:r>
            <a:r>
              <a:rPr lang="fr-FR" sz="2400" dirty="0"/>
              <a:t> de </a:t>
            </a:r>
            <a:r>
              <a:rPr lang="fr-FR" sz="2400" dirty="0" err="1"/>
              <a:t>Augsburg</a:t>
            </a:r>
            <a:r>
              <a:rPr lang="fr-FR" sz="2400" dirty="0"/>
              <a:t>. Dr Albert </a:t>
            </a:r>
            <a:r>
              <a:rPr lang="fr-FR" sz="2400" dirty="0" err="1"/>
              <a:t>Werckemann</a:t>
            </a:r>
            <a:r>
              <a:rPr lang="fr-FR" sz="2400" dirty="0"/>
              <a:t> - Psychiatre. Spécialiste de l'Autisme  .</a:t>
            </a:r>
            <a:r>
              <a:rPr lang="fr-FR" sz="2400" b="1" dirty="0">
                <a:hlinkClick r:id="rId4"/>
              </a:rPr>
              <a:t> Dr Horowitz raconte la maladie de Lyme 2 - YouTube</a:t>
            </a:r>
            <a:endParaRPr lang="fr-FR" sz="2400" b="1" dirty="0"/>
          </a:p>
          <a:p>
            <a:pPr algn="just">
              <a:buNone/>
            </a:pPr>
            <a:endParaRPr lang="fr-FR" sz="2400" dirty="0"/>
          </a:p>
          <a:p>
            <a:pPr algn="just">
              <a:buNone/>
            </a:pPr>
            <a:r>
              <a:rPr lang="fr-FR" sz="2400" dirty="0">
                <a:hlinkClick r:id="rId5"/>
              </a:rPr>
              <a:t>▶ 5:24</a:t>
            </a:r>
            <a:r>
              <a:rPr lang="fr-FR" sz="2400" dirty="0"/>
              <a:t> </a:t>
            </a:r>
            <a:r>
              <a:rPr lang="fr-FR" sz="2400" i="1" dirty="0">
                <a:hlinkClick r:id="rId5"/>
              </a:rPr>
              <a:t>https://www.youtube.com/watch?v=AGSlzGTBqR8</a:t>
            </a:r>
            <a:r>
              <a:rPr lang="fr-FR" sz="2400" dirty="0"/>
              <a:t> 8 janv. 2016 - Ajouté par </a:t>
            </a:r>
            <a:r>
              <a:rPr lang="fr-FR" sz="2400" dirty="0" err="1"/>
              <a:t>Neo</a:t>
            </a:r>
            <a:r>
              <a:rPr lang="fr-FR" sz="2400" dirty="0"/>
              <a:t> Cosmo</a:t>
            </a:r>
          </a:p>
          <a:p>
            <a:pPr algn="just"/>
            <a:r>
              <a:rPr lang="fr-FR" sz="2400" dirty="0"/>
              <a:t>Maladie de </a:t>
            </a:r>
            <a:r>
              <a:rPr lang="fr-FR" sz="2400" i="1" dirty="0"/>
              <a:t>Lyme</a:t>
            </a:r>
            <a:r>
              <a:rPr lang="fr-FR" sz="2400" dirty="0"/>
              <a:t>: "C'est un vrai scandale sanitaire!" pour le professeur Christian </a:t>
            </a:r>
            <a:r>
              <a:rPr lang="fr-FR" sz="2400" dirty="0" err="1"/>
              <a:t>Perronne</a:t>
            </a:r>
            <a:r>
              <a:rPr lang="fr-FR" sz="2400" dirty="0"/>
              <a:t> </a:t>
            </a:r>
            <a:r>
              <a:rPr lang="fr-FR" sz="2400" dirty="0" smtClean="0"/>
              <a:t>-</a:t>
            </a:r>
            <a:endParaRPr lang="fr-FR" dirty="0"/>
          </a:p>
        </p:txBody>
      </p:sp>
      <p:sp>
        <p:nvSpPr>
          <p:cNvPr id="4" name="Espace réservé du pied de page 3">
            <a:extLst>
              <a:ext uri="{FF2B5EF4-FFF2-40B4-BE49-F238E27FC236}">
                <a16:creationId xmlns:a16="http://schemas.microsoft.com/office/drawing/2014/main" xmlns="" id="{B025BB47-5FC8-4B79-A358-2A10605EC962}"/>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429271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454185" cy="1173707"/>
          </a:xfrm>
        </p:spPr>
        <p:txBody>
          <a:bodyPr/>
          <a:lstStyle/>
          <a:p>
            <a:pPr algn="ctr"/>
            <a:r>
              <a:rPr lang="fr-FR" sz="6000" dirty="0" smtClean="0">
                <a:solidFill>
                  <a:srgbClr val="FFFF00"/>
                </a:solidFill>
              </a:rPr>
              <a:t>Autres Adresses et liens</a:t>
            </a:r>
            <a:endParaRPr lang="fr-FR" sz="6000" dirty="0">
              <a:solidFill>
                <a:srgbClr val="FFFF00"/>
              </a:solidFill>
            </a:endParaRPr>
          </a:p>
        </p:txBody>
      </p:sp>
      <p:sp>
        <p:nvSpPr>
          <p:cNvPr id="3" name="Espace réservé du contenu 2"/>
          <p:cNvSpPr>
            <a:spLocks noGrp="1"/>
          </p:cNvSpPr>
          <p:nvPr>
            <p:ph idx="1"/>
          </p:nvPr>
        </p:nvSpPr>
        <p:spPr>
          <a:xfrm>
            <a:off x="191070" y="1173708"/>
            <a:ext cx="10440536" cy="5431808"/>
          </a:xfrm>
        </p:spPr>
        <p:txBody>
          <a:bodyPr>
            <a:normAutofit/>
          </a:bodyPr>
          <a:lstStyle/>
          <a:p>
            <a:r>
              <a:rPr lang="fr-FR" sz="3200" dirty="0" smtClean="0"/>
              <a:t>Si vous souhaitez obtenir des documents ou informations :  </a:t>
            </a:r>
            <a:r>
              <a:rPr lang="fr-FR" sz="3200" dirty="0" smtClean="0">
                <a:solidFill>
                  <a:srgbClr val="FF0000"/>
                </a:solidFill>
                <a:hlinkClick r:id="rId2"/>
              </a:rPr>
              <a:t>meredevie@gmail.com</a:t>
            </a:r>
            <a:endParaRPr lang="fr-FR" sz="3200" dirty="0" smtClean="0">
              <a:solidFill>
                <a:srgbClr val="FF0000"/>
              </a:solidFill>
            </a:endParaRPr>
          </a:p>
          <a:p>
            <a:r>
              <a:rPr lang="fr-FR" sz="3200" dirty="0" smtClean="0"/>
              <a:t>Emission sur RCF Sud Bretagne</a:t>
            </a:r>
          </a:p>
          <a:p>
            <a:r>
              <a:rPr lang="fr-FR" sz="3200" dirty="0" smtClean="0"/>
              <a:t>Bientôt un site Internet: </a:t>
            </a:r>
            <a:r>
              <a:rPr lang="fr-FR" sz="3200" dirty="0" smtClean="0">
                <a:solidFill>
                  <a:srgbClr val="FFFF00"/>
                </a:solidFill>
              </a:rPr>
              <a:t>meredevie.fr</a:t>
            </a:r>
          </a:p>
          <a:p>
            <a:r>
              <a:rPr lang="fr-FR" sz="3200" dirty="0" smtClean="0"/>
              <a:t>Téléphone de Pierre: 06 07 86 53 10</a:t>
            </a:r>
          </a:p>
          <a:p>
            <a:r>
              <a:rPr lang="fr-FR" sz="3200" dirty="0" smtClean="0"/>
              <a:t>Remplissez la fiche du flyer pour soutenir notre action, </a:t>
            </a:r>
          </a:p>
          <a:p>
            <a:r>
              <a:rPr lang="fr-FR" sz="3200" dirty="0" smtClean="0"/>
              <a:t>Votre adresse mail remplace l’enveloppe de retour</a:t>
            </a:r>
          </a:p>
        </p:txBody>
      </p:sp>
      <p:sp>
        <p:nvSpPr>
          <p:cNvPr id="4" name="Espace réservé du pied de page 3"/>
          <p:cNvSpPr>
            <a:spLocks noGrp="1"/>
          </p:cNvSpPr>
          <p:nvPr>
            <p:ph type="ftr" sz="quarter" idx="11"/>
          </p:nvPr>
        </p:nvSpPr>
        <p:spPr/>
        <p:txBody>
          <a:bodyPr/>
          <a:lstStyle/>
          <a:p>
            <a:r>
              <a:rPr lang="fr-FR" smtClean="0"/>
              <a:t>yves de saint cyr</a:t>
            </a:r>
            <a:endParaRPr lang="fr-FR"/>
          </a:p>
        </p:txBody>
      </p:sp>
    </p:spTree>
    <p:extLst>
      <p:ext uri="{BB962C8B-B14F-4D97-AF65-F5344CB8AC3E}">
        <p14:creationId xmlns:p14="http://schemas.microsoft.com/office/powerpoint/2010/main" val="589725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062" y="155009"/>
            <a:ext cx="11216191" cy="642053"/>
          </a:xfrm>
        </p:spPr>
        <p:txBody>
          <a:bodyPr/>
          <a:lstStyle/>
          <a:p>
            <a:r>
              <a:rPr lang="fr-FR" sz="3200" b="1" dirty="0">
                <a:solidFill>
                  <a:srgbClr val="FFFF00"/>
                </a:solidFill>
              </a:rPr>
              <a:t>Les six mobiles d’une nouvelle approche de la MDL </a:t>
            </a:r>
          </a:p>
        </p:txBody>
      </p:sp>
      <p:sp>
        <p:nvSpPr>
          <p:cNvPr id="3" name="Espace réservé du contenu 2"/>
          <p:cNvSpPr>
            <a:spLocks noGrp="1"/>
          </p:cNvSpPr>
          <p:nvPr>
            <p:ph idx="1"/>
          </p:nvPr>
        </p:nvSpPr>
        <p:spPr>
          <a:xfrm>
            <a:off x="147062" y="955343"/>
            <a:ext cx="11216191" cy="5645043"/>
          </a:xfrm>
        </p:spPr>
        <p:txBody>
          <a:bodyPr>
            <a:normAutofit fontScale="92500" lnSpcReduction="10000"/>
          </a:bodyPr>
          <a:lstStyle/>
          <a:p>
            <a:pPr marL="0" indent="0">
              <a:buNone/>
            </a:pPr>
            <a:r>
              <a:rPr lang="fr-FR" sz="2800" dirty="0"/>
              <a:t>1  Besoins de malades aux  parcours incroyables  </a:t>
            </a:r>
          </a:p>
          <a:p>
            <a:pPr marL="0" indent="0">
              <a:buNone/>
            </a:pPr>
            <a:endParaRPr lang="fr-FR" sz="2800" dirty="0"/>
          </a:p>
          <a:p>
            <a:pPr marL="0" indent="0">
              <a:buNone/>
            </a:pPr>
            <a:r>
              <a:rPr lang="fr-FR" sz="2800" dirty="0"/>
              <a:t>2  Limites de l’approche des infectiologues.</a:t>
            </a:r>
          </a:p>
          <a:p>
            <a:pPr marL="0" indent="0">
              <a:buNone/>
            </a:pPr>
            <a:endParaRPr lang="fr-FR" sz="2800" dirty="0"/>
          </a:p>
          <a:p>
            <a:pPr marL="0" indent="0">
              <a:buNone/>
            </a:pPr>
            <a:r>
              <a:rPr lang="fr-FR" sz="2800" dirty="0"/>
              <a:t>3  Les malades révélateurs des défaillances médicales</a:t>
            </a:r>
          </a:p>
          <a:p>
            <a:pPr marL="0" indent="0">
              <a:buNone/>
            </a:pPr>
            <a:endParaRPr lang="fr-FR" sz="2800" dirty="0"/>
          </a:p>
          <a:p>
            <a:pPr marL="0" indent="0">
              <a:buNone/>
            </a:pPr>
            <a:r>
              <a:rPr lang="fr-FR" sz="2800" dirty="0"/>
              <a:t>4 L’inadaptation des protocoles uniformisés </a:t>
            </a:r>
          </a:p>
          <a:p>
            <a:pPr marL="0" indent="0">
              <a:buNone/>
            </a:pPr>
            <a:endParaRPr lang="fr-FR" sz="2800" dirty="0"/>
          </a:p>
          <a:p>
            <a:pPr marL="0" indent="0">
              <a:buNone/>
            </a:pPr>
            <a:r>
              <a:rPr lang="fr-FR" sz="2800" dirty="0"/>
              <a:t>5  Les Malades acteurs de pathologie et de guérison. </a:t>
            </a:r>
          </a:p>
          <a:p>
            <a:pPr marL="0" indent="0">
              <a:buNone/>
            </a:pPr>
            <a:endParaRPr lang="fr-FR" sz="2800" dirty="0"/>
          </a:p>
          <a:p>
            <a:pPr marL="0" indent="0">
              <a:buNone/>
            </a:pPr>
            <a:r>
              <a:rPr lang="fr-FR" sz="2800" dirty="0"/>
              <a:t>6  Les malades participants à l’expérience thérapeutique</a:t>
            </a:r>
          </a:p>
        </p:txBody>
      </p:sp>
      <p:sp>
        <p:nvSpPr>
          <p:cNvPr id="4" name="Espace réservé du pied de page 3">
            <a:extLst>
              <a:ext uri="{FF2B5EF4-FFF2-40B4-BE49-F238E27FC236}">
                <a16:creationId xmlns:a16="http://schemas.microsoft.com/office/drawing/2014/main" xmlns="" id="{F35B9C5E-2D64-4834-82FE-370B0987948F}"/>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441580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F3B2966-9B0D-45A1-A6B8-055F824DDD97}"/>
              </a:ext>
            </a:extLst>
          </p:cNvPr>
          <p:cNvSpPr>
            <a:spLocks noGrp="1"/>
          </p:cNvSpPr>
          <p:nvPr>
            <p:ph type="title"/>
          </p:nvPr>
        </p:nvSpPr>
        <p:spPr>
          <a:xfrm>
            <a:off x="645130" y="68406"/>
            <a:ext cx="9404723" cy="927881"/>
          </a:xfrm>
        </p:spPr>
        <p:txBody>
          <a:bodyPr>
            <a:noAutofit/>
          </a:bodyPr>
          <a:lstStyle/>
          <a:p>
            <a:pPr algn="ctr"/>
            <a:r>
              <a:rPr lang="fr-FR" sz="6000" b="1" dirty="0">
                <a:solidFill>
                  <a:srgbClr val="FFFF00"/>
                </a:solidFill>
              </a:rPr>
              <a:t>Plan</a:t>
            </a:r>
          </a:p>
        </p:txBody>
      </p:sp>
      <p:sp>
        <p:nvSpPr>
          <p:cNvPr id="3" name="Espace réservé du contenu 2">
            <a:extLst>
              <a:ext uri="{FF2B5EF4-FFF2-40B4-BE49-F238E27FC236}">
                <a16:creationId xmlns:a16="http://schemas.microsoft.com/office/drawing/2014/main" xmlns="" id="{C1E19E35-42A7-44BF-8CC9-7019A0193F54}"/>
              </a:ext>
            </a:extLst>
          </p:cNvPr>
          <p:cNvSpPr>
            <a:spLocks noGrp="1"/>
          </p:cNvSpPr>
          <p:nvPr>
            <p:ph idx="1"/>
          </p:nvPr>
        </p:nvSpPr>
        <p:spPr>
          <a:xfrm>
            <a:off x="177421" y="1160060"/>
            <a:ext cx="10222173" cy="5697940"/>
          </a:xfrm>
        </p:spPr>
        <p:txBody>
          <a:bodyPr>
            <a:normAutofit lnSpcReduction="10000"/>
          </a:bodyPr>
          <a:lstStyle/>
          <a:p>
            <a:r>
              <a:rPr lang="fr-FR" sz="3400" dirty="0"/>
              <a:t>Caractères infectiologiques propres de la MDL</a:t>
            </a:r>
          </a:p>
          <a:p>
            <a:r>
              <a:rPr lang="fr-FR" sz="3400" dirty="0"/>
              <a:t>Epidémiologie de la MDL</a:t>
            </a:r>
          </a:p>
          <a:p>
            <a:r>
              <a:rPr lang="fr-FR" sz="3400" dirty="0"/>
              <a:t>Aspects cliniques</a:t>
            </a:r>
          </a:p>
          <a:p>
            <a:r>
              <a:rPr lang="fr-FR" sz="3400" dirty="0"/>
              <a:t>Diagnostic bactériologique</a:t>
            </a:r>
          </a:p>
          <a:p>
            <a:r>
              <a:rPr lang="fr-FR" sz="3400" dirty="0"/>
              <a:t>Diagnostic immunologique</a:t>
            </a:r>
          </a:p>
          <a:p>
            <a:r>
              <a:rPr lang="fr-FR" sz="3400" dirty="0"/>
              <a:t>Traitement</a:t>
            </a:r>
          </a:p>
          <a:p>
            <a:r>
              <a:rPr lang="fr-FR" sz="3400" dirty="0"/>
              <a:t>Fiches thérapeutiques</a:t>
            </a:r>
          </a:p>
          <a:p>
            <a:pPr marL="0" indent="0">
              <a:buNone/>
            </a:pPr>
            <a:r>
              <a:rPr lang="fr-FR" sz="3400" dirty="0"/>
              <a:t>	</a:t>
            </a:r>
          </a:p>
          <a:p>
            <a:pPr marL="0" indent="0">
              <a:buNone/>
            </a:pPr>
            <a:r>
              <a:rPr lang="fr-FR" dirty="0"/>
              <a:t>	</a:t>
            </a:r>
          </a:p>
          <a:p>
            <a:endParaRPr lang="fr-FR" dirty="0"/>
          </a:p>
        </p:txBody>
      </p:sp>
      <p:sp>
        <p:nvSpPr>
          <p:cNvPr id="4" name="Espace réservé du pied de page 3">
            <a:extLst>
              <a:ext uri="{FF2B5EF4-FFF2-40B4-BE49-F238E27FC236}">
                <a16:creationId xmlns:a16="http://schemas.microsoft.com/office/drawing/2014/main" xmlns="" id="{E25FD8B0-CFF5-474E-8C94-A22F8BDA7F41}"/>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2028318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18D2148-13DC-4F65-A21E-0A05E4E84E34}"/>
              </a:ext>
            </a:extLst>
          </p:cNvPr>
          <p:cNvSpPr>
            <a:spLocks noGrp="1"/>
          </p:cNvSpPr>
          <p:nvPr>
            <p:ph type="title"/>
          </p:nvPr>
        </p:nvSpPr>
        <p:spPr>
          <a:xfrm>
            <a:off x="734887" y="186388"/>
            <a:ext cx="9404723" cy="958831"/>
          </a:xfrm>
        </p:spPr>
        <p:txBody>
          <a:bodyPr/>
          <a:lstStyle/>
          <a:p>
            <a:pPr algn="ctr"/>
            <a:r>
              <a:rPr lang="fr-FR" sz="6000" b="1" dirty="0">
                <a:solidFill>
                  <a:srgbClr val="FFFF00"/>
                </a:solidFill>
              </a:rPr>
              <a:t>infectiologie</a:t>
            </a:r>
          </a:p>
        </p:txBody>
      </p:sp>
      <p:sp>
        <p:nvSpPr>
          <p:cNvPr id="3" name="Espace réservé du contenu 2">
            <a:extLst>
              <a:ext uri="{FF2B5EF4-FFF2-40B4-BE49-F238E27FC236}">
                <a16:creationId xmlns:a16="http://schemas.microsoft.com/office/drawing/2014/main" xmlns="" id="{044A79C5-93D8-4575-BA61-44F51DDE4062}"/>
              </a:ext>
            </a:extLst>
          </p:cNvPr>
          <p:cNvSpPr>
            <a:spLocks noGrp="1"/>
          </p:cNvSpPr>
          <p:nvPr>
            <p:ph idx="1"/>
          </p:nvPr>
        </p:nvSpPr>
        <p:spPr>
          <a:xfrm>
            <a:off x="204717" y="1145218"/>
            <a:ext cx="9899954" cy="5712781"/>
          </a:xfrm>
        </p:spPr>
        <p:txBody>
          <a:bodyPr>
            <a:normAutofit fontScale="92500" lnSpcReduction="10000"/>
          </a:bodyPr>
          <a:lstStyle/>
          <a:p>
            <a:endParaRPr lang="fr-FR" sz="3200" dirty="0"/>
          </a:p>
          <a:p>
            <a:pPr algn="just"/>
            <a:r>
              <a:rPr lang="fr-FR" sz="3400" dirty="0"/>
              <a:t>Le destin des maladies infectieuses</a:t>
            </a:r>
          </a:p>
          <a:p>
            <a:pPr lvl="1" algn="just"/>
            <a:endParaRPr lang="fr-FR" sz="3200" dirty="0"/>
          </a:p>
          <a:p>
            <a:pPr algn="just"/>
            <a:r>
              <a:rPr lang="fr-FR" sz="3400" dirty="0"/>
              <a:t>Emergence de la maladie de </a:t>
            </a:r>
            <a:r>
              <a:rPr lang="fr-FR" sz="3400" dirty="0" err="1"/>
              <a:t>lyme</a:t>
            </a:r>
            <a:endParaRPr lang="fr-FR" sz="3400" dirty="0"/>
          </a:p>
          <a:p>
            <a:pPr marL="457200" lvl="1" indent="0" algn="just">
              <a:buNone/>
            </a:pPr>
            <a:endParaRPr lang="fr-FR" sz="3200" dirty="0"/>
          </a:p>
          <a:p>
            <a:pPr algn="just"/>
            <a:r>
              <a:rPr lang="fr-FR" sz="3400" dirty="0"/>
              <a:t>Cibles des bactéries</a:t>
            </a:r>
          </a:p>
          <a:p>
            <a:pPr lvl="1" algn="just"/>
            <a:endParaRPr lang="fr-FR" sz="3200" dirty="0"/>
          </a:p>
          <a:p>
            <a:pPr algn="just"/>
            <a:r>
              <a:rPr lang="fr-FR" sz="3400" dirty="0"/>
              <a:t>Les infections inapparentes</a:t>
            </a:r>
          </a:p>
          <a:p>
            <a:pPr marL="457200" lvl="1" indent="0" algn="just">
              <a:buNone/>
            </a:pPr>
            <a:endParaRPr lang="fr-FR" sz="3200" dirty="0"/>
          </a:p>
          <a:p>
            <a:pPr algn="just"/>
            <a:r>
              <a:rPr lang="fr-FR" sz="3400" dirty="0"/>
              <a:t>Les infections intracellulaires</a:t>
            </a:r>
          </a:p>
        </p:txBody>
      </p:sp>
      <p:sp>
        <p:nvSpPr>
          <p:cNvPr id="4" name="Espace réservé du pied de page 3">
            <a:extLst>
              <a:ext uri="{FF2B5EF4-FFF2-40B4-BE49-F238E27FC236}">
                <a16:creationId xmlns:a16="http://schemas.microsoft.com/office/drawing/2014/main" xmlns="" id="{1FB10D96-1A34-4581-A03E-E5A6DB70E9C1}"/>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746063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E79B214-8DF8-415B-8961-E55B729D02B1}"/>
              </a:ext>
            </a:extLst>
          </p:cNvPr>
          <p:cNvSpPr>
            <a:spLocks noGrp="1"/>
          </p:cNvSpPr>
          <p:nvPr>
            <p:ph type="title"/>
          </p:nvPr>
        </p:nvSpPr>
        <p:spPr>
          <a:xfrm>
            <a:off x="1241238" y="184509"/>
            <a:ext cx="9404723" cy="1400530"/>
          </a:xfrm>
        </p:spPr>
        <p:txBody>
          <a:bodyPr/>
          <a:lstStyle/>
          <a:p>
            <a:r>
              <a:rPr lang="fr-FR" b="1" dirty="0">
                <a:solidFill>
                  <a:srgbClr val="FFFF00"/>
                </a:solidFill>
              </a:rPr>
              <a:t>Infectiologie</a:t>
            </a:r>
            <a:r>
              <a:rPr lang="fr-FR" dirty="0">
                <a:solidFill>
                  <a:srgbClr val="FFFF00"/>
                </a:solidFill>
              </a:rPr>
              <a:t> </a:t>
            </a:r>
            <a:br>
              <a:rPr lang="fr-FR" dirty="0">
                <a:solidFill>
                  <a:srgbClr val="FFFF00"/>
                </a:solidFill>
              </a:rPr>
            </a:br>
            <a:r>
              <a:rPr lang="fr-FR" dirty="0">
                <a:solidFill>
                  <a:srgbClr val="FFFF00"/>
                </a:solidFill>
              </a:rPr>
              <a:t>/</a:t>
            </a:r>
            <a:r>
              <a:rPr lang="fr-FR" sz="4000" dirty="0">
                <a:solidFill>
                  <a:srgbClr val="FFFF00"/>
                </a:solidFill>
              </a:rPr>
              <a:t>Le destin des maladies infectieuses</a:t>
            </a:r>
          </a:p>
        </p:txBody>
      </p:sp>
      <p:sp>
        <p:nvSpPr>
          <p:cNvPr id="3" name="Espace réservé du contenu 2">
            <a:extLst>
              <a:ext uri="{FF2B5EF4-FFF2-40B4-BE49-F238E27FC236}">
                <a16:creationId xmlns:a16="http://schemas.microsoft.com/office/drawing/2014/main" xmlns="" id="{8427B8FA-9306-4DC4-B75B-D4376FEFA6D4}"/>
              </a:ext>
            </a:extLst>
          </p:cNvPr>
          <p:cNvSpPr>
            <a:spLocks noGrp="1"/>
          </p:cNvSpPr>
          <p:nvPr>
            <p:ph idx="1"/>
          </p:nvPr>
        </p:nvSpPr>
        <p:spPr>
          <a:xfrm>
            <a:off x="0" y="1722277"/>
            <a:ext cx="11293813" cy="5347263"/>
          </a:xfrm>
        </p:spPr>
        <p:txBody>
          <a:bodyPr>
            <a:noAutofit/>
          </a:bodyPr>
          <a:lstStyle/>
          <a:p>
            <a:pPr algn="just"/>
            <a:r>
              <a:rPr lang="fr-FR" sz="2800" dirty="0"/>
              <a:t>Charles Nicolle 1866-1936 Médecin microbiologiste Prix Nobel 1928 pour son œuvre à l’institut pasteur de Tunis et sa découverte  du Vecteur du </a:t>
            </a:r>
            <a:r>
              <a:rPr lang="fr-FR" sz="2800" dirty="0" err="1"/>
              <a:t>Thyphus</a:t>
            </a:r>
            <a:r>
              <a:rPr lang="fr-FR" sz="2800" dirty="0"/>
              <a:t>: le poux  </a:t>
            </a:r>
            <a:endParaRPr lang="fr-FR" sz="2800" dirty="0" smtClean="0"/>
          </a:p>
          <a:p>
            <a:pPr algn="just"/>
            <a:endParaRPr lang="fr-FR" sz="2800" dirty="0"/>
          </a:p>
          <a:p>
            <a:pPr algn="just"/>
            <a:r>
              <a:rPr lang="fr-FR" sz="2800" dirty="0"/>
              <a:t>Il </a:t>
            </a:r>
            <a:r>
              <a:rPr lang="fr-FR" sz="2800" dirty="0" err="1"/>
              <a:t>prevoit</a:t>
            </a:r>
            <a:r>
              <a:rPr lang="fr-FR" sz="2800" dirty="0"/>
              <a:t> la disparition de maladies infectieuses et l’apparition d’épidémies nouvelles de bactéries existantes dont la virulence pathogène s’est </a:t>
            </a:r>
            <a:r>
              <a:rPr lang="fr-FR" sz="2800" dirty="0" smtClean="0"/>
              <a:t>transformée</a:t>
            </a:r>
          </a:p>
          <a:p>
            <a:pPr algn="just"/>
            <a:endParaRPr lang="fr-FR" sz="2800" dirty="0"/>
          </a:p>
          <a:p>
            <a:pPr algn="just"/>
            <a:r>
              <a:rPr lang="fr-FR" sz="2800" dirty="0"/>
              <a:t>Il en est ainsi de la pandémie de Lyme que l’on observe dans les cinq continents</a:t>
            </a:r>
          </a:p>
        </p:txBody>
      </p:sp>
      <p:sp>
        <p:nvSpPr>
          <p:cNvPr id="4" name="Espace réservé du pied de page 3">
            <a:extLst>
              <a:ext uri="{FF2B5EF4-FFF2-40B4-BE49-F238E27FC236}">
                <a16:creationId xmlns:a16="http://schemas.microsoft.com/office/drawing/2014/main" xmlns="" id="{A774D07F-8413-4111-862C-C7022D004513}"/>
              </a:ext>
            </a:extLst>
          </p:cNvPr>
          <p:cNvSpPr>
            <a:spLocks noGrp="1"/>
          </p:cNvSpPr>
          <p:nvPr>
            <p:ph type="ftr" sz="quarter" idx="11"/>
          </p:nvPr>
        </p:nvSpPr>
        <p:spPr/>
        <p:txBody>
          <a:bodyPr/>
          <a:lstStyle/>
          <a:p>
            <a:r>
              <a:rPr lang="fr-FR"/>
              <a:t>yves de saint cyr</a:t>
            </a:r>
          </a:p>
        </p:txBody>
      </p:sp>
    </p:spTree>
    <p:extLst>
      <p:ext uri="{BB962C8B-B14F-4D97-AF65-F5344CB8AC3E}">
        <p14:creationId xmlns:p14="http://schemas.microsoft.com/office/powerpoint/2010/main" val="104161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591</TotalTime>
  <Words>3344</Words>
  <Application>Microsoft Office PowerPoint</Application>
  <PresentationFormat>Grand écran</PresentationFormat>
  <Paragraphs>467</Paragraphs>
  <Slides>54</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54</vt:i4>
      </vt:variant>
    </vt:vector>
  </HeadingPairs>
  <TitlesOfParts>
    <vt:vector size="60" baseType="lpstr">
      <vt:lpstr>Arial</vt:lpstr>
      <vt:lpstr>Calibri</vt:lpstr>
      <vt:lpstr>Century Gothic</vt:lpstr>
      <vt:lpstr>Wingdings</vt:lpstr>
      <vt:lpstr>Wingdings 3</vt:lpstr>
      <vt:lpstr>Ion</vt:lpstr>
      <vt:lpstr>Nous nous sommes rencontrés à des réunions sur la Maladie de Lyme et avons voulu chercher à rapprocher les soignés et les soignants</vt:lpstr>
      <vt:lpstr>Remerciements</vt:lpstr>
      <vt:lpstr>Mère de Vie</vt:lpstr>
      <vt:lpstr>Mère de Vie</vt:lpstr>
      <vt:lpstr>Maladie de lyme</vt:lpstr>
      <vt:lpstr>Les six mobiles d’une nouvelle approche de la MDL </vt:lpstr>
      <vt:lpstr>Plan</vt:lpstr>
      <vt:lpstr>infectiologie</vt:lpstr>
      <vt:lpstr>Infectiologie  /Le destin des maladies infectieuses</vt:lpstr>
      <vt:lpstr> Infectiologie /Emergence de la M.de Lyme</vt:lpstr>
      <vt:lpstr>Infectiologie  /Cible des bactéries</vt:lpstr>
      <vt:lpstr>Infectiologie l’émergence de la M. de lyme suite  </vt:lpstr>
      <vt:lpstr>Infectiologie l’émergence de la M. de lyme suite</vt:lpstr>
      <vt:lpstr> Infectiologie/Infection inapparente</vt:lpstr>
      <vt:lpstr>Infectiologie /Parasitisme intracellulaire /Introduction </vt:lpstr>
      <vt:lpstr>Epidémiologie de la maladie de Lyme</vt:lpstr>
      <vt:lpstr>Epidémiologie Transmission</vt:lpstr>
      <vt:lpstr>Transmission /Les tiques </vt:lpstr>
      <vt:lpstr>Transmission /Le rôle des tiques </vt:lpstr>
      <vt:lpstr>.Infectiologie Parasitisme Intra cellulaire</vt:lpstr>
      <vt:lpstr>Présentation PowerPoint</vt:lpstr>
      <vt:lpstr>Infectiologie /Parasitisme intracellulaire  /infections à bactéries intra-cellulaires  </vt:lpstr>
      <vt:lpstr>Infectiologie /Parasitisme intracellulaire /fragmentation des spirochètes</vt:lpstr>
      <vt:lpstr>Infectiologie /Parasitisme intracellulaire /fragmentation des spirochètes (2)</vt:lpstr>
      <vt:lpstr>Parasitisme intracellulaire /Formes micro-particulaire de multiplication des spirochètes</vt:lpstr>
      <vt:lpstr> Infectiologie/Parasitisme intracellulaire /Conclusions pour les bactéries</vt:lpstr>
      <vt:lpstr>Aspects cliniques des MDL</vt:lpstr>
      <vt:lpstr>Questionnaire lyme DrPhilippe Raymond</vt:lpstr>
      <vt:lpstr>Aspects clinique /Complications inflammatoires </vt:lpstr>
      <vt:lpstr>Diagnostic Bactériologique</vt:lpstr>
      <vt:lpstr>Observation in vivo du sang 12 heures après son placement entre lame et lamelle Gr. X 1000.  Spirochètes mobiles mais sans vivacité ni ondulations chez un patient épileptique</vt:lpstr>
      <vt:lpstr>Diagnostic bactériologique /L’observation au microscope a fond noir et contraste de phase un outil précieux</vt:lpstr>
      <vt:lpstr>Diagnostic Bactériologique /Borréliose : MDL</vt:lpstr>
      <vt:lpstr>Bartonelles</vt:lpstr>
      <vt:lpstr>Bartonellose chronique et BLO (bartonella like organisms)</vt:lpstr>
      <vt:lpstr>POSE DE DIX MINUTES</vt:lpstr>
      <vt:lpstr>PLUS QUE CINQ MINUTES DE POSE</vt:lpstr>
      <vt:lpstr>Traitement Mécanismes de survie des bactéries intracellulaires</vt:lpstr>
      <vt:lpstr> Traitement /Pénétration intracellulaire des ATB</vt:lpstr>
      <vt:lpstr>Exploration biochimique</vt:lpstr>
      <vt:lpstr>Exploration Bactériologique</vt:lpstr>
      <vt:lpstr>HLA et Typage lymphocytaire</vt:lpstr>
      <vt:lpstr>Formes compliquées</vt:lpstr>
      <vt:lpstr>Traitements</vt:lpstr>
      <vt:lpstr>Traitement /principe général</vt:lpstr>
      <vt:lpstr>Fiche pratique :conduite à tenir morsure de tique chez l’enfant</vt:lpstr>
      <vt:lpstr>Fiche pratique enfant fragile et ou erythème migrant</vt:lpstr>
      <vt:lpstr>Traitement MDL Chronique</vt:lpstr>
      <vt:lpstr>Traitement MDL de l’enfant</vt:lpstr>
      <vt:lpstr>Traitement MDL Chronique</vt:lpstr>
      <vt:lpstr>Traitement de MDL chronique avec signes neurologiques fonctionnels</vt:lpstr>
      <vt:lpstr>conclusions</vt:lpstr>
      <vt:lpstr>Lyme sur youtube</vt:lpstr>
      <vt:lpstr>Autres Adresses et liens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Maladie de lyme</dc:title>
  <dc:creator>yves de saint cyr</dc:creator>
  <cp:lastModifiedBy>Pierre LE BORGNE</cp:lastModifiedBy>
  <cp:revision>265</cp:revision>
  <dcterms:created xsi:type="dcterms:W3CDTF">2017-12-22T20:55:45Z</dcterms:created>
  <dcterms:modified xsi:type="dcterms:W3CDTF">2018-03-24T17:05:52Z</dcterms:modified>
  <cp:contentStatus/>
</cp:coreProperties>
</file>