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350" r:id="rId2"/>
    <p:sldId id="356" r:id="rId3"/>
    <p:sldId id="351" r:id="rId4"/>
    <p:sldId id="352" r:id="rId5"/>
    <p:sldId id="364" r:id="rId6"/>
    <p:sldId id="256" r:id="rId7"/>
    <p:sldId id="357" r:id="rId8"/>
    <p:sldId id="366" r:id="rId9"/>
    <p:sldId id="362" r:id="rId10"/>
    <p:sldId id="361" r:id="rId11"/>
    <p:sldId id="360" r:id="rId12"/>
    <p:sldId id="359" r:id="rId13"/>
    <p:sldId id="358" r:id="rId14"/>
    <p:sldId id="363" r:id="rId15"/>
    <p:sldId id="365" r:id="rId16"/>
    <p:sldId id="3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392BB69-8278-4525-9DAA-54F49E7989B4}">
          <p14:sldIdLst>
            <p14:sldId id="350"/>
            <p14:sldId id="356"/>
            <p14:sldId id="351"/>
            <p14:sldId id="352"/>
            <p14:sldId id="364"/>
            <p14:sldId id="256"/>
            <p14:sldId id="357"/>
            <p14:sldId id="366"/>
            <p14:sldId id="362"/>
            <p14:sldId id="361"/>
            <p14:sldId id="360"/>
            <p14:sldId id="359"/>
            <p14:sldId id="358"/>
            <p14:sldId id="363"/>
            <p14:sldId id="365"/>
            <p14:sldId id="367"/>
          </p14:sldIdLst>
        </p14:section>
        <p14:section name="Section sans titre" id="{EFAA1A97-8F02-4206-A982-D0F91CE7A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714" autoAdjust="0"/>
  </p:normalViewPr>
  <p:slideViewPr>
    <p:cSldViewPr snapToGrid="0">
      <p:cViewPr varScale="1">
        <p:scale>
          <a:sx n="78" d="100"/>
          <a:sy n="78" d="100"/>
        </p:scale>
        <p:origin x="15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C931618C-1F9E-4EF0-BB9A-A900829570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98E2914-B100-41F8-9269-C147F6C5C0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82F3-9F50-4C7E-A238-F1C736030D17}" type="datetimeFigureOut">
              <a:rPr lang="fr-FR" smtClean="0"/>
              <a:t>16/10/2018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DC76C34-ABB7-4F60-8897-D6336624D7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yves de saint cyr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B44810C-72C5-490A-8AC2-990BBE5C89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F600-3E14-4BF3-9CE5-752F81AC69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408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9C64-C3B5-44FA-A14C-C1EBE91B62B3}" type="datetimeFigureOut">
              <a:rPr lang="fr-FR" smtClean="0"/>
              <a:t>16/10/2018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yves de saint cyr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B501-7AF2-4646-98A5-124F08889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4425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BB501-7AF2-4646-98A5-124F0888943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FE3D-FD3D-49DF-98E8-20325A9A7CF9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7639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121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90969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3692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503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0346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DE26-965E-4533-BE9F-218190F90612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5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13A2-7B66-4A6F-B289-FDFB7E315368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28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B4E2-5E46-43B0-AF3A-FABF4FB0C816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1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F1D5-DD3E-4B72-A43F-15D78903999F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7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B4CA-0FF1-4310-977C-CF44EDA8C3DF}" type="datetime1">
              <a:rPr lang="fr-FR" smtClean="0"/>
              <a:t>16/10/2018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22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4365-6D8F-4C61-B6C4-5E1984951DD3}" type="datetime1">
              <a:rPr lang="fr-FR" smtClean="0"/>
              <a:t>16/10/2018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37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D28-65CC-40AD-9A96-B569A1EA26A8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1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113-8CD3-4C38-8629-2C9F629055CF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86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DD2-4EC0-4D9C-B3D5-746B72BAEEC1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6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957D-5C61-4366-9119-F92969250598}" type="datetime1">
              <a:rPr lang="fr-FR" smtClean="0"/>
              <a:t>16/10/2018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8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5C74DC-A525-4DEA-B375-6E23A28F5E2F}" type="datetime1">
              <a:rPr lang="fr-FR" smtClean="0"/>
              <a:t>16/10/2018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 smtClean="0"/>
              <a:t>yves de saint cyr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447F-44C9-42FD-9183-24252DD29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1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222" y="-1"/>
            <a:ext cx="5444196" cy="2405575"/>
          </a:xfrm>
        </p:spPr>
        <p:txBody>
          <a:bodyPr/>
          <a:lstStyle/>
          <a:p>
            <a:pPr algn="just"/>
            <a:r>
              <a:rPr lang="fr-FR" sz="3600" dirty="0" smtClean="0">
                <a:solidFill>
                  <a:srgbClr val="002060"/>
                </a:solidFill>
              </a:rPr>
              <a:t>Nous nous sommes </a:t>
            </a:r>
            <a:r>
              <a:rPr lang="fr-FR" sz="2800" dirty="0" smtClean="0">
                <a:solidFill>
                  <a:srgbClr val="002060"/>
                </a:solidFill>
              </a:rPr>
              <a:t>rencontrés à des réunions sur la Maladie de Lyme et avons voulu chercher à rapprocher les soignés et les soignants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sz="half" idx="1"/>
          </p:nvPr>
        </p:nvSpPr>
        <p:spPr>
          <a:xfrm>
            <a:off x="5289453" y="4177036"/>
            <a:ext cx="6568796" cy="2405576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</a:rPr>
              <a:t>Il nous a fallu plusieurs réunions pour définir et mettre en œuvre notre  action et nos objectifs. Nous voulons rapprocher, de par nos expériences, les soins médicaux et l’amélioration des défenses immunitaires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554">
            <a:off x="384329" y="2786708"/>
            <a:ext cx="4790303" cy="35927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20" y="-133849"/>
            <a:ext cx="2318951" cy="23189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030">
            <a:off x="7578143" y="307157"/>
            <a:ext cx="4438779" cy="37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9385"/>
          </a:xfrm>
        </p:spPr>
        <p:txBody>
          <a:bodyPr/>
          <a:lstStyle/>
          <a:p>
            <a:r>
              <a:rPr lang="fr-FR" dirty="0" smtClean="0"/>
              <a:t>Les tiques tombent des arbres??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955" y="1342104"/>
            <a:ext cx="10884309" cy="4906296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Idée reçue.</a:t>
            </a:r>
          </a:p>
          <a:p>
            <a:r>
              <a:rPr lang="fr-FR" sz="2400" dirty="0" smtClean="0"/>
              <a:t>L’expérience du Dr Nicolaus lui fait dire que la majorité des tiques se trouvent dans une végétation inférieure à 1.5 mètre. Elles résistent de -20° C à +50° C.</a:t>
            </a:r>
          </a:p>
          <a:p>
            <a:r>
              <a:rPr lang="fr-FR" sz="2400" dirty="0" smtClean="0"/>
              <a:t>Les mesures effectuées par la MSA consistent à passer un drap blanc de un M2 sur une aire de 100 M2 à quelques </a:t>
            </a:r>
            <a:r>
              <a:rPr lang="fr-FR" sz="2400" dirty="0" err="1" smtClean="0"/>
              <a:t>centimères</a:t>
            </a:r>
            <a:r>
              <a:rPr lang="fr-FR" sz="2400" dirty="0" smtClean="0"/>
              <a:t> du sol et ils définissent ainsi le taux de présence des tiques.</a:t>
            </a:r>
          </a:p>
          <a:p>
            <a:r>
              <a:rPr lang="fr-FR" sz="2400" dirty="0" smtClean="0"/>
              <a:t>La généralisation des désherbages mécaniques favorise la prolifération des tiques, en milieu domestique et urbain.</a:t>
            </a:r>
          </a:p>
          <a:p>
            <a:r>
              <a:rPr lang="fr-FR" sz="2400" dirty="0" smtClean="0"/>
              <a:t>Pour survivre les tiques ont besoin, selon de nombreuses études, d’une hygrométrie de 80% au moins, que l’on retrouve plus fréquemment au ras du sol, mais normalement pas dans une habitation.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9733237" y="3225297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212" y="194187"/>
            <a:ext cx="9807678" cy="995082"/>
          </a:xfrm>
        </p:spPr>
        <p:txBody>
          <a:bodyPr/>
          <a:lstStyle/>
          <a:p>
            <a:r>
              <a:rPr lang="fr-FR" sz="4800" dirty="0" smtClean="0">
                <a:solidFill>
                  <a:srgbClr val="FFFF00"/>
                </a:solidFill>
              </a:rPr>
              <a:t>Où se nichent-elles sur le corps?</a:t>
            </a:r>
            <a:endParaRPr lang="fr-FR" sz="4800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1447800"/>
            <a:ext cx="5894356" cy="5129981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9910218" y="3225297"/>
            <a:ext cx="3859795" cy="304801"/>
          </a:xfrm>
        </p:spPr>
        <p:txBody>
          <a:bodyPr/>
          <a:lstStyle/>
          <a:p>
            <a:r>
              <a:rPr lang="fr-FR" dirty="0" smtClean="0"/>
              <a:t>Mère de Vie         Document à usage interne</a:t>
            </a:r>
          </a:p>
        </p:txBody>
      </p:sp>
    </p:spTree>
    <p:extLst>
      <p:ext uri="{BB962C8B-B14F-4D97-AF65-F5344CB8AC3E}">
        <p14:creationId xmlns:p14="http://schemas.microsoft.com/office/powerpoint/2010/main" val="17307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280219"/>
            <a:ext cx="9404723" cy="1167581"/>
          </a:xfrm>
        </p:spPr>
        <p:txBody>
          <a:bodyPr/>
          <a:lstStyle/>
          <a:p>
            <a:r>
              <a:rPr lang="fr-FR" sz="6600" dirty="0" smtClean="0">
                <a:solidFill>
                  <a:srgbClr val="FFFF00"/>
                </a:solidFill>
              </a:rPr>
              <a:t>L’ </a:t>
            </a:r>
            <a:r>
              <a:rPr lang="fr-FR" sz="6600" dirty="0" err="1" smtClean="0">
                <a:solidFill>
                  <a:srgbClr val="FFFF00"/>
                </a:solidFill>
              </a:rPr>
              <a:t>hérytème</a:t>
            </a:r>
            <a:r>
              <a:rPr lang="fr-FR" sz="6600" dirty="0" smtClean="0">
                <a:solidFill>
                  <a:srgbClr val="FFFF00"/>
                </a:solidFill>
              </a:rPr>
              <a:t> migrant </a:t>
            </a:r>
            <a:endParaRPr lang="fr-FR" sz="6600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9" y="1394522"/>
            <a:ext cx="4478377" cy="335446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3172019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5" y="1418995"/>
            <a:ext cx="6555914" cy="33299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8729" y="4748982"/>
            <a:ext cx="11034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gauche début d’érythème  à droite après plusieurs jours Le plus important relevé par les équipes du Dr Nicolaus couvrait la majeure partie du dos et une fesse.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91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471" y="339213"/>
            <a:ext cx="9785363" cy="1108587"/>
          </a:xfrm>
        </p:spPr>
        <p:txBody>
          <a:bodyPr/>
          <a:lstStyle/>
          <a:p>
            <a:r>
              <a:rPr lang="fr-FR" sz="6000" dirty="0" smtClean="0">
                <a:solidFill>
                  <a:srgbClr val="FFFF00"/>
                </a:solidFill>
              </a:rPr>
              <a:t>Enlever une Tique</a:t>
            </a:r>
            <a:endParaRPr lang="fr-FR" sz="6000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1312114"/>
            <a:ext cx="8731045" cy="5427899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9659496" y="3225297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7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901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Quelques chiffres Clinique BCA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716" y="1312606"/>
            <a:ext cx="5189935" cy="5235677"/>
          </a:xfrm>
        </p:spPr>
        <p:txBody>
          <a:bodyPr/>
          <a:lstStyle/>
          <a:p>
            <a:r>
              <a:rPr lang="fr-FR" dirty="0" smtClean="0"/>
              <a:t>26000 patients traités, réussite totale 75%</a:t>
            </a:r>
          </a:p>
          <a:p>
            <a:r>
              <a:rPr lang="fr-FR" dirty="0" smtClean="0"/>
              <a:t>En moyenne quatre </a:t>
            </a:r>
            <a:r>
              <a:rPr lang="fr-FR" dirty="0" err="1" smtClean="0"/>
              <a:t>co-infections</a:t>
            </a:r>
            <a:r>
              <a:rPr lang="fr-FR" dirty="0" smtClean="0"/>
              <a:t> par patient</a:t>
            </a:r>
          </a:p>
          <a:p>
            <a:r>
              <a:rPr lang="fr-FR" dirty="0" smtClean="0"/>
              <a:t>107 nouveaux cas aux US pour 100 000 </a:t>
            </a:r>
            <a:r>
              <a:rPr lang="fr-FR" dirty="0" err="1" smtClean="0"/>
              <a:t>hab</a:t>
            </a:r>
            <a:r>
              <a:rPr lang="fr-FR" dirty="0" smtClean="0"/>
              <a:t> par an</a:t>
            </a:r>
          </a:p>
          <a:p>
            <a:r>
              <a:rPr lang="fr-FR" dirty="0" smtClean="0"/>
              <a:t>206 en Allemagne et Slovénie</a:t>
            </a:r>
          </a:p>
          <a:p>
            <a:r>
              <a:rPr lang="fr-FR" dirty="0" smtClean="0"/>
              <a:t>1,5 au Danemark, il faut savoir que dans les pays scandinaves les médecins qui soignent Lyme sont rayés de l’Ordre</a:t>
            </a:r>
          </a:p>
          <a:p>
            <a:r>
              <a:rPr lang="fr-FR" dirty="0" smtClean="0"/>
              <a:t>L’OMS considère que 42 millions de personnes sont malades de Lyme dans le monde</a:t>
            </a:r>
          </a:p>
          <a:p>
            <a:r>
              <a:rPr lang="fr-FR" dirty="0"/>
              <a:t>La clinique BCA  a reçu en formation 1200 médecins du monde entier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4493" y="1312606"/>
            <a:ext cx="5583778" cy="5235677"/>
          </a:xfrm>
        </p:spPr>
        <p:txBody>
          <a:bodyPr/>
          <a:lstStyle/>
          <a:p>
            <a:r>
              <a:rPr lang="fr-FR" dirty="0" smtClean="0"/>
              <a:t>La fiabilité du test Elisa est de 50%</a:t>
            </a:r>
          </a:p>
          <a:p>
            <a:r>
              <a:rPr lang="fr-FR" dirty="0" smtClean="0"/>
              <a:t>Celle du Western Blot est de 90 à 95%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Chlamidia</a:t>
            </a:r>
            <a:r>
              <a:rPr lang="fr-FR" dirty="0" smtClean="0"/>
              <a:t> est la </a:t>
            </a:r>
            <a:r>
              <a:rPr lang="fr-FR" dirty="0" err="1" smtClean="0"/>
              <a:t>co-infection</a:t>
            </a:r>
            <a:r>
              <a:rPr lang="fr-FR" dirty="0" smtClean="0"/>
              <a:t> la plus fréquente en France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Bartonella</a:t>
            </a:r>
            <a:r>
              <a:rPr lang="fr-FR" dirty="0" smtClean="0"/>
              <a:t> est l’équivalent de la griffe du chat et transmise par notre animal de compagnie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Bartonella</a:t>
            </a:r>
            <a:r>
              <a:rPr lang="fr-FR" dirty="0" smtClean="0"/>
              <a:t> n’est détectée qu’à 5% par Elisa et qu’à 30% par le PCR</a:t>
            </a:r>
          </a:p>
          <a:p>
            <a:r>
              <a:rPr lang="fr-FR" dirty="0" smtClean="0"/>
              <a:t>En Alsace et en Bavière les tiques sont infectées à 50%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5400000">
            <a:off x="9969211" y="3195801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8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888"/>
          </a:xfrm>
        </p:spPr>
        <p:txBody>
          <a:bodyPr/>
          <a:lstStyle/>
          <a:p>
            <a:r>
              <a:rPr lang="fr-FR" sz="4800" dirty="0" smtClean="0">
                <a:solidFill>
                  <a:srgbClr val="FFFF00"/>
                </a:solidFill>
              </a:rPr>
              <a:t>Dans nos contacts actuels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2264" y="2060575"/>
            <a:ext cx="4967388" cy="4340225"/>
          </a:xfrm>
        </p:spPr>
        <p:txBody>
          <a:bodyPr>
            <a:normAutofit/>
          </a:bodyPr>
          <a:lstStyle/>
          <a:p>
            <a:r>
              <a:rPr lang="fr-FR" sz="2200" dirty="0" smtClean="0"/>
              <a:t>De nombreux vétérinaires veulent établir une cartographie des zones d’infections Lyme à partir des cas d’animaux traités. Ce sont les mêmes tiques qui infectent les humains.</a:t>
            </a:r>
          </a:p>
          <a:p>
            <a:r>
              <a:rPr lang="fr-FR" sz="2200" dirty="0" smtClean="0"/>
              <a:t>De nombreux professionnels de santé </a:t>
            </a:r>
            <a:r>
              <a:rPr lang="fr-FR" sz="2200" dirty="0"/>
              <a:t>v</a:t>
            </a:r>
            <a:r>
              <a:rPr lang="fr-FR" sz="2200" dirty="0" smtClean="0"/>
              <a:t>eulent également collaborer avec nous. Nous sommes attentifs à leur attentes mais nous éviterons les démarchages!!</a:t>
            </a:r>
            <a:endParaRPr lang="fr-FR" sz="2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200" dirty="0" smtClean="0"/>
              <a:t>Pour atteindre ces objectifs l’équipe active de Mère de Vie a besoin de votre participation, à la mesure de vos possibilités.</a:t>
            </a:r>
          </a:p>
          <a:p>
            <a:r>
              <a:rPr lang="fr-FR" sz="2200" dirty="0" smtClean="0"/>
              <a:t>Passez nous vos informations sur les personnels soignants ouverts à la problématique LYME. Ceci restera discret et à usage interne.</a:t>
            </a:r>
            <a:endParaRPr lang="fr-FR" sz="2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5400000">
            <a:off x="9729495" y="3034228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sz="5400" dirty="0" smtClean="0">
                <a:solidFill>
                  <a:srgbClr val="FFFF00"/>
                </a:solidFill>
              </a:rPr>
              <a:t>es perspectives d’actions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956" y="1447801"/>
            <a:ext cx="5186148" cy="5103124"/>
          </a:xfrm>
        </p:spPr>
        <p:txBody>
          <a:bodyPr/>
          <a:lstStyle/>
          <a:p>
            <a:r>
              <a:rPr lang="fr-FR" dirty="0" smtClean="0"/>
              <a:t>Des rencontres partages comme celles-ci, dans différentes zones du département ou ailleurs.</a:t>
            </a:r>
          </a:p>
          <a:p>
            <a:r>
              <a:rPr lang="fr-FR" dirty="0" smtClean="0"/>
              <a:t>Des conférences, elles aussi réparties sur notre territoire, certaines plus ciblées en direction des professionnels de santé, incluant les soignants y compris les vétérinaires qui en savent bien plus que de nombreux médecins.</a:t>
            </a:r>
          </a:p>
          <a:p>
            <a:r>
              <a:rPr lang="fr-FR" dirty="0" smtClean="0"/>
              <a:t>Des liens avec les autres associations et organismes comme la MSA, l’ARS la CPAM etc…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4493" y="1447801"/>
            <a:ext cx="5700444" cy="5103123"/>
          </a:xfrm>
        </p:spPr>
        <p:txBody>
          <a:bodyPr/>
          <a:lstStyle/>
          <a:p>
            <a:r>
              <a:rPr lang="fr-FR" dirty="0" smtClean="0"/>
              <a:t>Le soutien des actions organisées par d’autres acteurs comme France Lyme, Lyme sans Frontière </a:t>
            </a:r>
            <a:r>
              <a:rPr lang="fr-FR" smtClean="0"/>
              <a:t>ou Le Droit </a:t>
            </a:r>
            <a:r>
              <a:rPr lang="fr-FR" dirty="0" smtClean="0"/>
              <a:t>de Guérir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5400000">
            <a:off x="9825030" y="3225298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122830"/>
            <a:ext cx="9404723" cy="955343"/>
          </a:xfrm>
        </p:spPr>
        <p:txBody>
          <a:bodyPr/>
          <a:lstStyle/>
          <a:p>
            <a:pPr algn="ctr"/>
            <a:r>
              <a:rPr lang="fr-FR" sz="5400" dirty="0" smtClean="0">
                <a:solidFill>
                  <a:srgbClr val="FFFF00"/>
                </a:solidFill>
              </a:rPr>
              <a:t>Remerciements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78173"/>
            <a:ext cx="5499651" cy="559558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Dr Yves Cornette de Saint Cyr</a:t>
            </a:r>
          </a:p>
          <a:p>
            <a:r>
              <a:rPr lang="fr-FR" sz="2400" dirty="0" smtClean="0"/>
              <a:t>Mairie de Saint Marcel</a:t>
            </a:r>
          </a:p>
          <a:p>
            <a:r>
              <a:rPr lang="fr-FR" sz="2400" dirty="0" smtClean="0"/>
              <a:t>Paul </a:t>
            </a:r>
            <a:r>
              <a:rPr lang="fr-FR" sz="2400" dirty="0" err="1" smtClean="0"/>
              <a:t>Molac</a:t>
            </a:r>
            <a:r>
              <a:rPr lang="fr-FR" sz="2400" dirty="0" smtClean="0"/>
              <a:t> député </a:t>
            </a:r>
          </a:p>
          <a:p>
            <a:r>
              <a:rPr lang="fr-FR" sz="2400" dirty="0" smtClean="0"/>
              <a:t>Mutuelle du Pays de Vilaine</a:t>
            </a:r>
          </a:p>
          <a:p>
            <a:r>
              <a:rPr lang="fr-FR" sz="2400" dirty="0" smtClean="0"/>
              <a:t>Médecins présents</a:t>
            </a:r>
          </a:p>
          <a:p>
            <a:r>
              <a:rPr lang="fr-FR" sz="2400" dirty="0" smtClean="0"/>
              <a:t>Soignants présents</a:t>
            </a:r>
          </a:p>
          <a:p>
            <a:r>
              <a:rPr lang="fr-FR" sz="2400" dirty="0" smtClean="0"/>
              <a:t>Malades présents</a:t>
            </a:r>
          </a:p>
          <a:p>
            <a:r>
              <a:rPr lang="fr-FR" sz="2400" dirty="0" smtClean="0"/>
              <a:t>Entourage des Malades</a:t>
            </a:r>
          </a:p>
          <a:p>
            <a:r>
              <a:rPr lang="fr-FR" sz="2400" dirty="0" smtClean="0"/>
              <a:t>Vous tous qui nous soutenez</a:t>
            </a:r>
          </a:p>
          <a:p>
            <a:r>
              <a:rPr lang="fr-FR" sz="2400" dirty="0" smtClean="0"/>
              <a:t>Tous ceux qu’on n’a pas nommés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4494" y="1078174"/>
            <a:ext cx="5042451" cy="577982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DEROULEMENT DE LA REUNION</a:t>
            </a:r>
          </a:p>
          <a:p>
            <a:r>
              <a:rPr lang="fr-FR" sz="2400" dirty="0" smtClean="0"/>
              <a:t>Présentation de Mère de Vie</a:t>
            </a:r>
          </a:p>
          <a:p>
            <a:r>
              <a:rPr lang="fr-FR" sz="2400" dirty="0" smtClean="0"/>
              <a:t>Première partie de la réunion: Etat de la situation du plan Lyme lancé il y a deux ans par </a:t>
            </a:r>
            <a:r>
              <a:rPr lang="fr-FR" sz="2400" dirty="0" err="1" smtClean="0"/>
              <a:t>Marisol</a:t>
            </a:r>
            <a:r>
              <a:rPr lang="fr-FR" sz="2400" dirty="0" smtClean="0"/>
              <a:t> Touraine.</a:t>
            </a:r>
            <a:endParaRPr lang="fr-FR" sz="2400" dirty="0" smtClean="0">
              <a:solidFill>
                <a:srgbClr val="FFFF00"/>
              </a:solidFill>
            </a:endParaRPr>
          </a:p>
          <a:p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Deuxième partie: Témoignages, questions, solutions et actions que vous proposez</a:t>
            </a:r>
          </a:p>
          <a:p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Troisième partie: Qu’allons nous mettre en œuvre et avec qui?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5400000">
            <a:off x="9561075" y="3213486"/>
            <a:ext cx="3859795" cy="328426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2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86497"/>
            <a:ext cx="9404723" cy="1087395"/>
          </a:xfrm>
        </p:spPr>
        <p:txBody>
          <a:bodyPr/>
          <a:lstStyle/>
          <a:p>
            <a:pPr algn="ctr"/>
            <a:r>
              <a:rPr lang="fr-FR" sz="6600" dirty="0" smtClean="0">
                <a:solidFill>
                  <a:srgbClr val="FFFF00"/>
                </a:solidFill>
              </a:rPr>
              <a:t>Mère de Vie</a:t>
            </a:r>
            <a:endParaRPr lang="fr-FR" sz="66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4022"/>
            <a:ext cx="10729070" cy="5263978"/>
          </a:xfrm>
        </p:spPr>
        <p:txBody>
          <a:bodyPr/>
          <a:lstStyle/>
          <a:p>
            <a:pPr algn="just"/>
            <a:r>
              <a:rPr lang="fr-FR" sz="3600" dirty="0"/>
              <a:t>Nous sommes l'association "Mère de Vie" dont le siège est à la </a:t>
            </a:r>
            <a:r>
              <a:rPr lang="fr-FR" sz="3600" dirty="0">
                <a:solidFill>
                  <a:srgbClr val="FFFF00"/>
                </a:solidFill>
              </a:rPr>
              <a:t>Mairie de Saint Marcel </a:t>
            </a:r>
            <a:r>
              <a:rPr lang="fr-FR" sz="3600" dirty="0" smtClean="0"/>
              <a:t>(Malestroit) </a:t>
            </a:r>
            <a:r>
              <a:rPr lang="fr-FR" sz="3600" dirty="0"/>
              <a:t>et notre but est de </a:t>
            </a:r>
            <a:r>
              <a:rPr lang="fr-FR" sz="3600" dirty="0">
                <a:solidFill>
                  <a:srgbClr val="FFFF00"/>
                </a:solidFill>
              </a:rPr>
              <a:t>(</a:t>
            </a:r>
            <a:r>
              <a:rPr lang="fr-FR" sz="3600" dirty="0" err="1">
                <a:solidFill>
                  <a:srgbClr val="FFFF00"/>
                </a:solidFill>
              </a:rPr>
              <a:t>re</a:t>
            </a:r>
            <a:r>
              <a:rPr lang="fr-FR" sz="3600" dirty="0">
                <a:solidFill>
                  <a:srgbClr val="FFFF00"/>
                </a:solidFill>
              </a:rPr>
              <a:t>)donner </a:t>
            </a:r>
            <a:r>
              <a:rPr lang="fr-FR" sz="3600" dirty="0"/>
              <a:t>espoir aux malades de la maladie de Lyme, entre autres.</a:t>
            </a:r>
          </a:p>
          <a:p>
            <a:pPr algn="just"/>
            <a:r>
              <a:rPr lang="fr-FR" sz="3600" dirty="0"/>
              <a:t>Nous sommes </a:t>
            </a:r>
            <a:r>
              <a:rPr lang="fr-FR" sz="3600" dirty="0" smtClean="0"/>
              <a:t>nombreux, en </a:t>
            </a:r>
            <a:r>
              <a:rPr lang="fr-FR" sz="3600" dirty="0"/>
              <a:t>cours ou en fin de guérison de Lyme et avons décidé de créer cette association pour aider les autres.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9674244" y="3371519"/>
            <a:ext cx="3859795" cy="304801"/>
          </a:xfrm>
        </p:spPr>
        <p:txBody>
          <a:bodyPr/>
          <a:lstStyle/>
          <a:p>
            <a:r>
              <a:rPr lang="fr-FR" dirty="0" smtClean="0"/>
              <a:t>Mère de Vie   Document à usage interne</a:t>
            </a:r>
          </a:p>
        </p:txBody>
      </p:sp>
    </p:spTree>
    <p:extLst>
      <p:ext uri="{BB962C8B-B14F-4D97-AF65-F5344CB8AC3E}">
        <p14:creationId xmlns:p14="http://schemas.microsoft.com/office/powerpoint/2010/main" val="22494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0"/>
            <a:ext cx="9384993" cy="864973"/>
          </a:xfrm>
        </p:spPr>
        <p:txBody>
          <a:bodyPr/>
          <a:lstStyle/>
          <a:p>
            <a:pPr algn="ctr"/>
            <a:r>
              <a:rPr lang="fr-FR" sz="6000" dirty="0" smtClean="0">
                <a:solidFill>
                  <a:srgbClr val="FFFF00"/>
                </a:solidFill>
              </a:rPr>
              <a:t>Première Conférence</a:t>
            </a:r>
            <a:endParaRPr lang="fr-FR" sz="6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307" y="1119117"/>
            <a:ext cx="5049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dirty="0" smtClean="0"/>
              <a:t>C’est pourquoi nous avons organisé</a:t>
            </a:r>
          </a:p>
          <a:p>
            <a:pPr algn="just"/>
            <a:r>
              <a:rPr lang="fr-FR" sz="4400" dirty="0" smtClean="0"/>
              <a:t>une </a:t>
            </a:r>
            <a:r>
              <a:rPr lang="fr-FR" sz="4400" dirty="0"/>
              <a:t>conférence </a:t>
            </a:r>
            <a:r>
              <a:rPr lang="fr-FR" sz="4400" dirty="0" smtClean="0"/>
              <a:t>avec le </a:t>
            </a:r>
            <a:r>
              <a:rPr lang="fr-FR" sz="4400" dirty="0"/>
              <a:t>Dr Cornette de Saint </a:t>
            </a:r>
            <a:r>
              <a:rPr lang="fr-FR" sz="4400" dirty="0" smtClean="0"/>
              <a:t>Cyr le 24 Mars</a:t>
            </a:r>
            <a:endParaRPr lang="fr-FR" sz="4400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="" xmlns:a16="http://schemas.microsoft.com/office/drawing/2014/main" id="{F35B9C5E-2D64-4834-82FE-370B0987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688992" y="3086452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25" y="1005783"/>
            <a:ext cx="4157262" cy="57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3945"/>
          </a:xfrm>
        </p:spPr>
        <p:txBody>
          <a:bodyPr/>
          <a:lstStyle/>
          <a:p>
            <a:r>
              <a:rPr lang="fr-FR" sz="5400" dirty="0" smtClean="0">
                <a:solidFill>
                  <a:srgbClr val="FFFF00"/>
                </a:solidFill>
              </a:rPr>
              <a:t>Rencontre Multidisciplinaire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fr-FR" sz="4400" dirty="0" smtClean="0">
                <a:solidFill>
                  <a:prstClr val="white"/>
                </a:solidFill>
                <a:ea typeface="+mn-ea"/>
                <a:cs typeface="+mn-cs"/>
              </a:rPr>
              <a:t>Avec </a:t>
            </a:r>
            <a:r>
              <a:rPr lang="fr-FR" sz="4400" dirty="0">
                <a:solidFill>
                  <a:prstClr val="white"/>
                </a:solidFill>
                <a:ea typeface="+mn-ea"/>
                <a:cs typeface="+mn-cs"/>
              </a:rPr>
              <a:t>la Dr Nicolaus de la clinique BSA à </a:t>
            </a:r>
            <a:r>
              <a:rPr lang="fr-FR" sz="4400" dirty="0" err="1">
                <a:solidFill>
                  <a:prstClr val="white"/>
                </a:solidFill>
                <a:ea typeface="+mn-ea"/>
                <a:cs typeface="+mn-cs"/>
              </a:rPr>
              <a:t>Augsburg</a:t>
            </a:r>
            <a:r>
              <a:rPr lang="fr-FR" sz="4400" dirty="0">
                <a:solidFill>
                  <a:prstClr val="white"/>
                </a:solidFill>
                <a:ea typeface="+mn-ea"/>
                <a:cs typeface="+mn-cs"/>
              </a:rPr>
              <a:t> le 23 juin en direction du grand public et des professionnels de </a:t>
            </a:r>
            <a:r>
              <a:rPr lang="fr-FR" sz="4400" dirty="0" smtClean="0">
                <a:solidFill>
                  <a:prstClr val="white"/>
                </a:solidFill>
                <a:ea typeface="+mn-ea"/>
                <a:cs typeface="+mn-cs"/>
              </a:rPr>
              <a:t>santé proposée et animée par le Dr </a:t>
            </a:r>
            <a:r>
              <a:rPr lang="fr-FR" sz="4400" dirty="0" err="1" smtClean="0">
                <a:solidFill>
                  <a:prstClr val="white"/>
                </a:solidFill>
                <a:ea typeface="+mn-ea"/>
                <a:cs typeface="+mn-cs"/>
              </a:rPr>
              <a:t>Yazdani</a:t>
            </a:r>
            <a:endParaRPr lang="fr-FR" sz="4400" dirty="0">
              <a:solidFill>
                <a:prstClr val="white"/>
              </a:solidFill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9797734" y="3088819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0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F79D0B-EC6E-453B-93C6-C2F1A9732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60" y="1"/>
            <a:ext cx="10036794" cy="1364776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Maladie de </a:t>
            </a:r>
            <a:r>
              <a:rPr lang="fr-FR" b="1" dirty="0" err="1">
                <a:solidFill>
                  <a:srgbClr val="FFFF00"/>
                </a:solidFill>
              </a:rPr>
              <a:t>lyme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0439" y="1253613"/>
            <a:ext cx="1103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Pour beaucoup, la maladie de Lyme est liée à une piqure de tique et c’est vrai, mais cette tique se retrouve dans la nature sous plusieurs formes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2" y="2958126"/>
            <a:ext cx="6516970" cy="3427926"/>
          </a:xfrm>
          <a:prstGeom prst="rect">
            <a:avLst/>
          </a:prstGeom>
        </p:spPr>
      </p:pic>
      <p:sp>
        <p:nvSpPr>
          <p:cNvPr id="6" name="Espace réservé du pied de page 3">
            <a:extLst>
              <a:ext uri="{FF2B5EF4-FFF2-40B4-BE49-F238E27FC236}">
                <a16:creationId xmlns="" xmlns:a16="http://schemas.microsoft.com/office/drawing/2014/main" id="{F35B9C5E-2D64-4834-82FE-370B0987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662334" y="3284290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4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40" y="452718"/>
            <a:ext cx="10692580" cy="800895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Qui véhicule les tiques jusqu’à l’humain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533832"/>
            <a:ext cx="10592159" cy="471456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Larves: sont essentiellement transportées par des petits rongeurs, des oiseaux</a:t>
            </a:r>
          </a:p>
          <a:p>
            <a:r>
              <a:rPr lang="fr-FR" sz="2800" dirty="0" smtClean="0"/>
              <a:t>Les nymphes , sur des animaux de petite taille: lièvre, lapin, gros rongeur, chien ou chat</a:t>
            </a:r>
          </a:p>
          <a:p>
            <a:r>
              <a:rPr lang="fr-FR" sz="2800" dirty="0" smtClean="0"/>
              <a:t>Les adultes se retrouvent plus souvent sur des cervidés, des animaux de ferme, ovins, bovins </a:t>
            </a:r>
          </a:p>
          <a:p>
            <a:r>
              <a:rPr lang="fr-FR" sz="2800" dirty="0" smtClean="0"/>
              <a:t>Chaque taille a ses moyens de transport privilégiés</a:t>
            </a:r>
          </a:p>
          <a:p>
            <a:r>
              <a:rPr lang="fr-FR" sz="2800" dirty="0" smtClean="0"/>
              <a:t>Toutes peuvent nous infecter</a:t>
            </a:r>
            <a:endParaRPr lang="fr-FR" sz="2800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="" xmlns:a16="http://schemas.microsoft.com/office/drawing/2014/main" id="{F35B9C5E-2D64-4834-82FE-370B0987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5470" y="3151555"/>
            <a:ext cx="3859795" cy="304801"/>
          </a:xfrm>
        </p:spPr>
        <p:txBody>
          <a:bodyPr/>
          <a:lstStyle/>
          <a:p>
            <a:r>
              <a:rPr lang="fr-FR" dirty="0" smtClean="0"/>
              <a:t>Mère de Vie  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 smtClean="0">
                <a:solidFill>
                  <a:srgbClr val="FFFF00"/>
                </a:solidFill>
              </a:rPr>
              <a:t>Comment se protéger</a:t>
            </a:r>
            <a:endParaRPr lang="fr-FR" sz="60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46" y="2052918"/>
            <a:ext cx="10795379" cy="4195481"/>
          </a:xfrm>
        </p:spPr>
        <p:txBody>
          <a:bodyPr/>
          <a:lstStyle/>
          <a:p>
            <a:r>
              <a:rPr lang="fr-FR" dirty="0" smtClean="0"/>
              <a:t>Lors de promenades dans la nature, portez des vêtements fermés et clairs ainsi que des chaussures fermées.</a:t>
            </a:r>
          </a:p>
          <a:p>
            <a:r>
              <a:rPr lang="fr-FR" dirty="0" smtClean="0"/>
              <a:t>Les répulsifs ne sont pas encore bien connus ni leur efficacité bien mesurée</a:t>
            </a:r>
          </a:p>
          <a:p>
            <a:r>
              <a:rPr lang="fr-FR" dirty="0" smtClean="0"/>
              <a:t>Au retour de promenade une inspection complète, y compris les zones pileuses ou difficiles d’accès comme le nombril, s’impose</a:t>
            </a:r>
          </a:p>
          <a:p>
            <a:r>
              <a:rPr lang="fr-FR" dirty="0" smtClean="0"/>
              <a:t>Les tiques mettent en principe au moins vingt quatre heures à choisir leur lieu de morsure (peau fine et présence de vaisseaux sanguins). Il ne faut donc pas paniquer trop vite!).</a:t>
            </a:r>
          </a:p>
          <a:p>
            <a:r>
              <a:rPr lang="fr-FR" dirty="0" smtClean="0"/>
              <a:t>Une surveillance des jours suivants est de rigueur car les tiques se déplacent sur le corps.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 rot="5400000">
            <a:off x="9729495" y="3143411"/>
            <a:ext cx="3859795" cy="304801"/>
          </a:xfrm>
        </p:spPr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7153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Exemples en images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1" y="1179513"/>
            <a:ext cx="9904115" cy="542766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Mère de Vie  Document à usage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4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838</TotalTime>
  <Words>1117</Words>
  <Application>Microsoft Office PowerPoint</Application>
  <PresentationFormat>Grand écran</PresentationFormat>
  <Paragraphs>92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Nous nous sommes rencontrés à des réunions sur la Maladie de Lyme et avons voulu chercher à rapprocher les soignés et les soignants</vt:lpstr>
      <vt:lpstr>Remerciements</vt:lpstr>
      <vt:lpstr>Mère de Vie</vt:lpstr>
      <vt:lpstr>Première Conférence</vt:lpstr>
      <vt:lpstr>Rencontre Multidisciplinaire</vt:lpstr>
      <vt:lpstr>Maladie de lyme</vt:lpstr>
      <vt:lpstr>Qui véhicule les tiques jusqu’à l’humain</vt:lpstr>
      <vt:lpstr>Comment se protéger</vt:lpstr>
      <vt:lpstr>Exemples en images</vt:lpstr>
      <vt:lpstr>Les tiques tombent des arbres??</vt:lpstr>
      <vt:lpstr>Où se nichent-elles sur le corps?</vt:lpstr>
      <vt:lpstr>L’ hérytème migrant </vt:lpstr>
      <vt:lpstr>Enlever une Tique</vt:lpstr>
      <vt:lpstr>Quelques chiffres Clinique BCA</vt:lpstr>
      <vt:lpstr>Dans nos contacts actuels</vt:lpstr>
      <vt:lpstr>Les perspectives d’actions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Maladie de lyme</dc:title>
  <dc:creator>yves de saint cyr</dc:creator>
  <cp:lastModifiedBy>Pierre LE BORGNE</cp:lastModifiedBy>
  <cp:revision>289</cp:revision>
  <dcterms:created xsi:type="dcterms:W3CDTF">2017-12-22T20:55:45Z</dcterms:created>
  <dcterms:modified xsi:type="dcterms:W3CDTF">2018-10-16T08:01:13Z</dcterms:modified>
  <cp:contentStatus/>
</cp:coreProperties>
</file>